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  <p:sldMasterId id="2147483686" r:id="rId5"/>
  </p:sldMasterIdLst>
  <p:notesMasterIdLst>
    <p:notesMasterId r:id="rId42"/>
  </p:notesMasterIdLst>
  <p:sldIdLst>
    <p:sldId id="269" r:id="rId6"/>
    <p:sldId id="294" r:id="rId7"/>
    <p:sldId id="1210" r:id="rId8"/>
    <p:sldId id="1235" r:id="rId9"/>
    <p:sldId id="1214" r:id="rId10"/>
    <p:sldId id="1216" r:id="rId11"/>
    <p:sldId id="1236" r:id="rId12"/>
    <p:sldId id="1237" r:id="rId13"/>
    <p:sldId id="1238" r:id="rId14"/>
    <p:sldId id="1239" r:id="rId15"/>
    <p:sldId id="333" r:id="rId16"/>
    <p:sldId id="1260" r:id="rId17"/>
    <p:sldId id="1211" r:id="rId18"/>
    <p:sldId id="1240" r:id="rId19"/>
    <p:sldId id="1241" r:id="rId20"/>
    <p:sldId id="1242" r:id="rId21"/>
    <p:sldId id="1243" r:id="rId22"/>
    <p:sldId id="1244" r:id="rId23"/>
    <p:sldId id="1245" r:id="rId24"/>
    <p:sldId id="660" r:id="rId25"/>
    <p:sldId id="1246" r:id="rId26"/>
    <p:sldId id="1212" r:id="rId27"/>
    <p:sldId id="1247" r:id="rId28"/>
    <p:sldId id="1252" r:id="rId29"/>
    <p:sldId id="1253" r:id="rId30"/>
    <p:sldId id="1254" r:id="rId31"/>
    <p:sldId id="1255" r:id="rId32"/>
    <p:sldId id="1213" r:id="rId33"/>
    <p:sldId id="1229" r:id="rId34"/>
    <p:sldId id="1256" r:id="rId35"/>
    <p:sldId id="1234" r:id="rId36"/>
    <p:sldId id="1257" r:id="rId37"/>
    <p:sldId id="1258" r:id="rId38"/>
    <p:sldId id="1231" r:id="rId39"/>
    <p:sldId id="1259" r:id="rId40"/>
    <p:sldId id="1232" r:id="rId41"/>
  </p:sldIdLst>
  <p:sldSz cx="12192000" cy="6858000"/>
  <p:notesSz cx="6858000" cy="9144000"/>
  <p:embeddedFontLst>
    <p:embeddedFont>
      <p:font typeface="Manrope" panose="020B0604020202020204" charset="0"/>
      <p:regular r:id="rId43"/>
      <p:bold r:id="rId44"/>
      <p:italic r:id="rId45"/>
      <p:boldItalic r:id="rId46"/>
    </p:embeddedFont>
  </p:embeddedFontLst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DAF7D0A-4BAA-89AD-8479-7B59CC9CE5E8}" name="Manuela Abdel Sayed" initials="MA" userId="S::10790025@polimi.it::9dd4b830-2738-4945-a5d8-894c8c8fce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4FF"/>
    <a:srgbClr val="102C53"/>
    <a:srgbClr val="B6B6B6"/>
    <a:srgbClr val="D2D7DF"/>
    <a:srgbClr val="F3F3F3"/>
    <a:srgbClr val="E3E6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FABFCF23-3B69-468F-B69F-88F6DE6A72F2}" styleName="Stile medio 1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415" y="34"/>
      </p:cViewPr>
      <p:guideLst>
        <p:guide orient="horz" pos="2137"/>
        <p:guide pos="381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font" Target="fonts/font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font" Target="fonts/font4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2F874-A982-4EC3-BD4B-BD59E32C66C1}" type="datetimeFigureOut">
              <a:rPr lang="it-IT" smtClean="0"/>
              <a:t>16/09/2026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62F2E-6FDF-4A6B-AB76-08EC33B1253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7886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BBA6BD-645B-413F-9304-93AC46D0B88A}" type="slidenum">
              <a:rPr lang="en-GB" smtClean="0">
                <a:cs typeface="Arial" charset="0"/>
              </a:rPr>
              <a:pPr/>
              <a:t>11</a:t>
            </a:fld>
            <a:endParaRPr lang="en-GB">
              <a:cs typeface="Arial" charset="0"/>
            </a:endParaRPr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2195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9C7C4-F404-52F8-A292-46B1F4710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46CBAE31-96F4-E152-B9CF-B84E5614AA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BBA6BD-645B-413F-9304-93AC46D0B88A}" type="slidenum">
              <a:rPr lang="en-GB" smtClean="0">
                <a:cs typeface="Arial" charset="0"/>
              </a:rPr>
              <a:pPr/>
              <a:t>12</a:t>
            </a:fld>
            <a:endParaRPr lang="en-GB">
              <a:cs typeface="Arial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B8677146-DBE3-B65F-426F-18929BBF1A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1241425"/>
            <a:ext cx="5956300" cy="3351213"/>
          </a:xfrm>
          <a:ln/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B69330FF-A875-B876-FFAB-AB8E1CFB9D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2127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2AF746B8-16B5-4251-938A-CD03C89D3C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6276" y="2060575"/>
            <a:ext cx="8640762" cy="4429125"/>
          </a:xfrm>
        </p:spPr>
        <p:txBody>
          <a:bodyPr/>
          <a:lstStyle>
            <a:lvl1pPr marL="342900" indent="-342900">
              <a:buFont typeface="+mj-lt"/>
              <a:buAutoNum type="arabicPeriod"/>
              <a:defRPr sz="1400" b="1">
                <a:solidFill>
                  <a:schemeClr val="tx2"/>
                </a:solidFill>
              </a:defRPr>
            </a:lvl1pPr>
            <a:lvl2pPr marL="360000" indent="0">
              <a:buFont typeface="+mj-lt"/>
              <a:buNone/>
              <a:defRPr sz="1400"/>
            </a:lvl2pPr>
            <a:lvl3pPr marL="1257300" indent="-3429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0"/>
            <a:r>
              <a:rPr lang="it-IT" dirty="0"/>
              <a:t>Titolo Sezione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r>
              <a:rPr lang="it-IT" dirty="0"/>
              <a:t>Titolo Capitolo</a:t>
            </a:r>
          </a:p>
          <a:p>
            <a:pPr lvl="1"/>
            <a:endParaRPr lang="it-IT" dirty="0"/>
          </a:p>
          <a:p>
            <a:pPr lvl="1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1415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_B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Indice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1CFA815-ACBE-4524-9331-D296F8E0F9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3" y="3054988"/>
            <a:ext cx="1890652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9" name="Segnaposto testo 7">
            <a:extLst>
              <a:ext uri="{FF2B5EF4-FFF2-40B4-BE49-F238E27FC236}">
                <a16:creationId xmlns:a16="http://schemas.microsoft.com/office/drawing/2014/main" id="{75158ADB-01E3-4A38-A321-CD450AEEEF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865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C2B0DC0F-1C21-45C1-8F2A-00A6E134186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234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1" name="Segnaposto testo 7">
            <a:extLst>
              <a:ext uri="{FF2B5EF4-FFF2-40B4-BE49-F238E27FC236}">
                <a16:creationId xmlns:a16="http://schemas.microsoft.com/office/drawing/2014/main" id="{76250419-1EAD-4278-97B7-1BA8F07525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603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DCD9C49F-F44E-4E82-864B-742438DCAE6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989722" y="3054988"/>
            <a:ext cx="1890653" cy="332803"/>
          </a:xfrm>
        </p:spPr>
        <p:txBody>
          <a:bodyPr>
            <a:normAutofit/>
          </a:bodyPr>
          <a:lstStyle>
            <a:lvl1pPr>
              <a:defRPr sz="1400" b="1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sezione</a:t>
            </a:r>
            <a:br>
              <a:rPr lang="it-IT" dirty="0"/>
            </a:br>
            <a:endParaRPr lang="it-IT" dirty="0"/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7F91CD7E-BBFD-483F-A271-EC1D28C8A8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4963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50290743-6926-46ED-BE46-501A4F78CC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16200000">
            <a:off x="191706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01</a:t>
            </a:r>
          </a:p>
        </p:txBody>
      </p:sp>
      <p:sp>
        <p:nvSpPr>
          <p:cNvPr id="19" name="Segnaposto testo 7">
            <a:extLst>
              <a:ext uri="{FF2B5EF4-FFF2-40B4-BE49-F238E27FC236}">
                <a16:creationId xmlns:a16="http://schemas.microsoft.com/office/drawing/2014/main" id="{9AA91E9E-F4C5-4318-8BFC-5E627DF7F53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16200000">
            <a:off x="2324033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02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D6F57CB6-9F04-49B6-939C-D13BA7FB0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16200000">
            <a:off x="4515027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03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C01B50D-1661-4131-BCDF-441CC22144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66747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04</a:t>
            </a:r>
          </a:p>
        </p:txBody>
      </p:sp>
      <p:sp>
        <p:nvSpPr>
          <p:cNvPr id="22" name="Segnaposto testo 7">
            <a:extLst>
              <a:ext uri="{FF2B5EF4-FFF2-40B4-BE49-F238E27FC236}">
                <a16:creationId xmlns:a16="http://schemas.microsoft.com/office/drawing/2014/main" id="{2D503613-5D8F-4B95-8EB3-13963149108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 rot="16200000">
            <a:off x="8846462" y="2115912"/>
            <a:ext cx="776376" cy="665702"/>
          </a:xfrm>
        </p:spPr>
        <p:txBody>
          <a:bodyPr anchor="t">
            <a:noAutofit/>
          </a:bodyPr>
          <a:lstStyle>
            <a:lvl1pPr algn="r">
              <a:defRPr sz="4400" b="0">
                <a:solidFill>
                  <a:schemeClr val="tx2"/>
                </a:solidFill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05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D6AE53A6-5645-44EC-B619-20693E3FE5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9865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26F8B43E-3092-43FC-A7B0-45C3ACC71E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66234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5" name="Segnaposto testo 7">
            <a:extLst>
              <a:ext uri="{FF2B5EF4-FFF2-40B4-BE49-F238E27FC236}">
                <a16:creationId xmlns:a16="http://schemas.microsoft.com/office/drawing/2014/main" id="{96EAA45D-80FC-4DF6-AC23-808A2DB73D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603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95E95A4E-A14D-4872-961D-4BFE57914A6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989722" y="3736780"/>
            <a:ext cx="1890652" cy="1876932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1400" b="0">
                <a:solidFill>
                  <a:schemeClr val="tx1"/>
                </a:solidFill>
                <a:latin typeface="+mn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dirty="0"/>
              <a:t>Titolo argomento</a:t>
            </a:r>
          </a:p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94927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0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e 12">
            <a:extLst>
              <a:ext uri="{FF2B5EF4-FFF2-40B4-BE49-F238E27FC236}">
                <a16:creationId xmlns:a16="http://schemas.microsoft.com/office/drawing/2014/main" id="{0D96DDB2-F264-499A-8441-57C9596880FF}"/>
              </a:ext>
            </a:extLst>
          </p:cNvPr>
          <p:cNvSpPr/>
          <p:nvPr userDrawn="1"/>
        </p:nvSpPr>
        <p:spPr>
          <a:xfrm rot="6083929">
            <a:off x="1311375" y="1414011"/>
            <a:ext cx="10887270" cy="10887979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765931" y="3961597"/>
            <a:ext cx="3091107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05185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32985" y="3961597"/>
            <a:ext cx="2924053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22318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1418313"/>
            <a:ext cx="8640763" cy="128426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Titolo del divisorio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1418312"/>
            <a:ext cx="1284270" cy="1284270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1418312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2717320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6857999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4D2183DA-6999-4DF4-AE0B-EDCD204668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20808" y="3961597"/>
            <a:ext cx="3636230" cy="2359025"/>
          </a:xfrm>
        </p:spPr>
        <p:txBody>
          <a:bodyPr anchor="b">
            <a:normAutofit/>
          </a:bodyPr>
          <a:lstStyle>
            <a:lvl1pPr algn="r">
              <a:defRPr sz="96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55723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>
            <a:extLst>
              <a:ext uri="{FF2B5EF4-FFF2-40B4-BE49-F238E27FC236}">
                <a16:creationId xmlns:a16="http://schemas.microsoft.com/office/drawing/2014/main" id="{69794282-8E5B-4785-B0F2-7D8DAEAE1CE4}"/>
              </a:ext>
            </a:extLst>
          </p:cNvPr>
          <p:cNvSpPr/>
          <p:nvPr userDrawn="1"/>
        </p:nvSpPr>
        <p:spPr>
          <a:xfrm rot="9000000">
            <a:off x="1293786" y="-5274490"/>
            <a:ext cx="10887270" cy="10887979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E99B257B-66A7-4F3C-932E-609D663780D1}"/>
              </a:ext>
            </a:extLst>
          </p:cNvPr>
          <p:cNvSpPr/>
          <p:nvPr userDrawn="1"/>
        </p:nvSpPr>
        <p:spPr>
          <a:xfrm rot="11483929">
            <a:off x="652366" y="5545716"/>
            <a:ext cx="10887270" cy="10887979"/>
          </a:xfrm>
          <a:prstGeom prst="ellipse">
            <a:avLst/>
          </a:prstGeom>
          <a:gradFill flip="none" rotWithShape="1">
            <a:gsLst>
              <a:gs pos="38000">
                <a:schemeClr val="tx1">
                  <a:lumMod val="0"/>
                  <a:lumOff val="100000"/>
                  <a:alpha val="0"/>
                </a:schemeClr>
              </a:gs>
              <a:gs pos="82000">
                <a:schemeClr val="accent3">
                  <a:alpha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900" dirty="0">
              <a:latin typeface="Manrope" pitchFamily="2" charset="0"/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177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49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_finale_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9FF9E0-0F2A-4E7B-ADD7-33314E9E9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16275" y="4295077"/>
            <a:ext cx="8640763" cy="1299008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Chiusura / Ringraziamenti</a:t>
            </a:r>
          </a:p>
        </p:txBody>
      </p:sp>
      <p:sp>
        <p:nvSpPr>
          <p:cNvPr id="6" name="Ovale 5">
            <a:extLst>
              <a:ext uri="{FF2B5EF4-FFF2-40B4-BE49-F238E27FC236}">
                <a16:creationId xmlns:a16="http://schemas.microsoft.com/office/drawing/2014/main" id="{419AA845-D4AF-40CE-B7F3-A1B95A20D2F3}"/>
              </a:ext>
            </a:extLst>
          </p:cNvPr>
          <p:cNvSpPr/>
          <p:nvPr userDrawn="1"/>
        </p:nvSpPr>
        <p:spPr>
          <a:xfrm>
            <a:off x="0" y="4295076"/>
            <a:ext cx="1284270" cy="1284270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BA29D2F2-5AC8-4927-AA1D-19630D333830}"/>
              </a:ext>
            </a:extLst>
          </p:cNvPr>
          <p:cNvCxnSpPr>
            <a:cxnSpLocks/>
          </p:cNvCxnSpPr>
          <p:nvPr userDrawn="1"/>
        </p:nvCxnSpPr>
        <p:spPr>
          <a:xfrm>
            <a:off x="0" y="4295076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53C00AF5-6CFB-4B05-922E-59446B4D5F1D}"/>
              </a:ext>
            </a:extLst>
          </p:cNvPr>
          <p:cNvCxnSpPr>
            <a:cxnSpLocks/>
          </p:cNvCxnSpPr>
          <p:nvPr userDrawn="1"/>
        </p:nvCxnSpPr>
        <p:spPr>
          <a:xfrm>
            <a:off x="0" y="5594084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28D8426E-B0F3-4A04-99ED-0D9D1A7A694E}"/>
              </a:ext>
            </a:extLst>
          </p:cNvPr>
          <p:cNvCxnSpPr>
            <a:cxnSpLocks/>
          </p:cNvCxnSpPr>
          <p:nvPr userDrawn="1"/>
        </p:nvCxnSpPr>
        <p:spPr>
          <a:xfrm flipV="1">
            <a:off x="1284270" y="1"/>
            <a:ext cx="0" cy="7099442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655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8640000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7876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0" name="Segnaposto testo 6">
            <a:extLst>
              <a:ext uri="{FF2B5EF4-FFF2-40B4-BE49-F238E27FC236}">
                <a16:creationId xmlns:a16="http://schemas.microsoft.com/office/drawing/2014/main" id="{A91EDD17-1F39-46F2-A6AE-0DA93D9DE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00000" y="2060575"/>
            <a:ext cx="5330113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1809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 testo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4429125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testo 6">
            <a:extLst>
              <a:ext uri="{FF2B5EF4-FFF2-40B4-BE49-F238E27FC236}">
                <a16:creationId xmlns:a16="http://schemas.microsoft.com/office/drawing/2014/main" id="{E3A4E093-361F-4C37-B47B-B067A8415F3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4964" y="2060575"/>
            <a:ext cx="2601668" cy="4429125"/>
          </a:xfrm>
        </p:spPr>
        <p:txBody>
          <a:bodyPr/>
          <a:lstStyle>
            <a:lvl1pPr marL="342900" indent="-342900">
              <a:buAutoNum type="arabicPeriod"/>
              <a:defRPr b="1"/>
            </a:lvl1pPr>
          </a:lstStyle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 dirty="0" err="1"/>
              <a:t>ipsum</a:t>
            </a:r>
            <a:endParaRPr lang="it-IT" dirty="0"/>
          </a:p>
          <a:p>
            <a:pPr lvl="0"/>
            <a:r>
              <a:rPr lang="it-IT" dirty="0" err="1"/>
              <a:t>Lorem</a:t>
            </a:r>
            <a:r>
              <a:rPr lang="it-IT" dirty="0"/>
              <a:t> </a:t>
            </a:r>
            <a:r>
              <a:rPr lang="it-IT"/>
              <a:t>ipsum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70807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base_Ogge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6924BD38-C241-45AE-9D16-9EE806C407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11522076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47021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tes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1C0D3E2E-2AFC-47C5-ADBC-3E40FCEC1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6275" y="2060575"/>
            <a:ext cx="8640763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015987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lonna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0933319C-8AC5-4764-9981-AEA331D30C57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6847A823-6861-4ED7-916A-EB4BF5CE6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808073"/>
            <a:ext cx="2163688" cy="840083"/>
          </a:xfrm>
        </p:spPr>
        <p:txBody>
          <a:bodyPr/>
          <a:lstStyle>
            <a:lvl1pPr>
              <a:defRPr/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86D3BA3-83F0-4C02-8636-ACA6EA9DF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CB1FEA7-7590-4AD0-A0B1-480920690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5199BD-4F67-4AA1-A795-95C0BF541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7325048-9832-400A-BAC7-02B5977E3E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2163762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9B8341C8-2CFC-44BF-90C6-72E69DB8889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16275" y="2060575"/>
            <a:ext cx="8640762" cy="3997325"/>
          </a:xfrm>
          <a:noFill/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B32F2C4-840A-465D-B8D3-9DE2BF3FC6A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216275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3577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sfondo colore _ oggetto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  <a:prstGeom prst="rect">
            <a:avLst/>
          </a:prstGeo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35458E8-0508-42CF-A7E2-ABE84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963" y="2060576"/>
            <a:ext cx="11522075" cy="4146550"/>
          </a:xfrm>
          <a:noFill/>
        </p:spPr>
        <p:txBody>
          <a:bodyPr/>
          <a:lstStyle>
            <a:lvl1pPr>
              <a:defRPr/>
            </a:lvl1pPr>
          </a:lstStyle>
          <a:p>
            <a:pPr lvl="0"/>
            <a:r>
              <a:rPr lang="it-IT" dirty="0"/>
              <a:t>Inserire testo / oggetto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7" name="Segnaposto testo 11">
            <a:extLst>
              <a:ext uri="{FF2B5EF4-FFF2-40B4-BE49-F238E27FC236}">
                <a16:creationId xmlns:a16="http://schemas.microsoft.com/office/drawing/2014/main" id="{8E2D0317-6708-4FD8-83CC-23BC5CFD3B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232400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36660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20316" y="812652"/>
            <a:ext cx="6471684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12652"/>
            <a:ext cx="454755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4" y="2060575"/>
            <a:ext cx="4613051" cy="4429125"/>
          </a:xfrm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2292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immagine _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BF578AB8-DC96-4BF4-9F97-D7DA508CF3E9}"/>
              </a:ext>
            </a:extLst>
          </p:cNvPr>
          <p:cNvSpPr/>
          <p:nvPr userDrawn="1"/>
        </p:nvSpPr>
        <p:spPr>
          <a:xfrm>
            <a:off x="0" y="0"/>
            <a:ext cx="2855913" cy="6858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858C886A-46B2-4CBC-A989-B9F302647C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6120" y="812652"/>
            <a:ext cx="4355183" cy="5677048"/>
          </a:xfrm>
          <a:noFill/>
        </p:spPr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5192" y="812652"/>
            <a:ext cx="6021846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BEA68D2-13D7-4E83-8B67-3B7D4B3EB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35192" y="2060575"/>
            <a:ext cx="6021846" cy="44291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897140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12652"/>
            <a:ext cx="6120000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4" y="2060575"/>
            <a:ext cx="6120000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3" name="Segnaposto contenuto 10">
            <a:extLst>
              <a:ext uri="{FF2B5EF4-FFF2-40B4-BE49-F238E27FC236}">
                <a16:creationId xmlns:a16="http://schemas.microsoft.com/office/drawing/2014/main" id="{981C075B-AD13-4CF1-8E6F-EFDE96C167B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331075" y="800100"/>
            <a:ext cx="4525963" cy="5407025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539323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F4CC49-BF64-4501-AD26-31299F38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6120000" cy="840083"/>
          </a:xfrm>
          <a:prstGeom prst="rect">
            <a:avLst/>
          </a:prstGeom>
        </p:spPr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96A4B48-3E59-4C49-8298-F9F8442DA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74028AC-2CCC-4D8D-959A-F6ABF1395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0D810A-BB19-46E5-95EF-8E0D57F0B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13E84B02-C61F-4F06-B7D2-53B386310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2" y="2060575"/>
            <a:ext cx="6120000" cy="4429125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44C15745-FE91-4F85-912A-DE21BA99A8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4" name="Segnaposto testo 11">
            <a:extLst>
              <a:ext uri="{FF2B5EF4-FFF2-40B4-BE49-F238E27FC236}">
                <a16:creationId xmlns:a16="http://schemas.microsoft.com/office/drawing/2014/main" id="{347D0FBD-1472-468C-84DA-540ADCCDF14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31074" y="3138105"/>
            <a:ext cx="4525963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8" name="Segnaposto contenuto 10">
            <a:extLst>
              <a:ext uri="{FF2B5EF4-FFF2-40B4-BE49-F238E27FC236}">
                <a16:creationId xmlns:a16="http://schemas.microsoft.com/office/drawing/2014/main" id="{AE654BE7-A245-475E-B2C5-2D5C0EA5B87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331075" y="3867807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9" name="Segnaposto contenuto 10">
            <a:extLst>
              <a:ext uri="{FF2B5EF4-FFF2-40B4-BE49-F238E27FC236}">
                <a16:creationId xmlns:a16="http://schemas.microsoft.com/office/drawing/2014/main" id="{C7FD40C7-9A42-4239-BA55-CFB8D43C528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7331075" y="799291"/>
            <a:ext cx="4525963" cy="2339318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262106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didascalia 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4" y="808073"/>
            <a:ext cx="8640000" cy="840083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6"/>
            <a:ext cx="8640000" cy="761756"/>
          </a:xfrm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D48807E7-406F-46DA-A7FF-0C9752585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63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9" name="Segnaposto testo 11">
            <a:extLst>
              <a:ext uri="{FF2B5EF4-FFF2-40B4-BE49-F238E27FC236}">
                <a16:creationId xmlns:a16="http://schemas.microsoft.com/office/drawing/2014/main" id="{833CAB92-1558-4E15-91D9-6F44CDF88BF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4962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B0E56354-394B-4187-9F9C-3EC0AFE56EFB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463201" y="3234752"/>
            <a:ext cx="5423999" cy="2972374"/>
          </a:xfrm>
          <a:noFill/>
        </p:spPr>
        <p:txBody>
          <a:bodyPr/>
          <a:lstStyle/>
          <a:p>
            <a:pPr lvl="0"/>
            <a:endParaRPr lang="it-IT" dirty="0"/>
          </a:p>
        </p:txBody>
      </p:sp>
      <p:sp>
        <p:nvSpPr>
          <p:cNvPr id="11" name="Segnaposto testo 11">
            <a:extLst>
              <a:ext uri="{FF2B5EF4-FFF2-40B4-BE49-F238E27FC236}">
                <a16:creationId xmlns:a16="http://schemas.microsoft.com/office/drawing/2014/main" id="{FA2B0198-8A91-4620-9797-8C5B2DBFE1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63200" y="6207125"/>
            <a:ext cx="5423999" cy="282575"/>
          </a:xfrm>
        </p:spPr>
        <p:txBody>
          <a:bodyPr anchor="b">
            <a:normAutofit/>
          </a:bodyPr>
          <a:lstStyle>
            <a:lvl1pPr>
              <a:defRPr sz="900"/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97318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2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1BA738B4-CAEF-4DF6-8F86-853259BEF8CA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982591"/>
            <a:ext cx="0" cy="4926573"/>
          </a:xfrm>
          <a:prstGeom prst="line">
            <a:avLst/>
          </a:prstGeom>
          <a:ln w="6350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e 16">
            <a:extLst>
              <a:ext uri="{FF2B5EF4-FFF2-40B4-BE49-F238E27FC236}">
                <a16:creationId xmlns:a16="http://schemas.microsoft.com/office/drawing/2014/main" id="{4C773052-8674-4F4A-B692-74398E7F6181}"/>
              </a:ext>
            </a:extLst>
          </p:cNvPr>
          <p:cNvSpPr/>
          <p:nvPr userDrawn="1"/>
        </p:nvSpPr>
        <p:spPr>
          <a:xfrm>
            <a:off x="-72" y="1982591"/>
            <a:ext cx="6095999" cy="6086885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4494B2F9-56E8-468F-84B7-6289E8C13D51}"/>
              </a:ext>
            </a:extLst>
          </p:cNvPr>
          <p:cNvSpPr/>
          <p:nvPr userDrawn="1"/>
        </p:nvSpPr>
        <p:spPr>
          <a:xfrm>
            <a:off x="6096000" y="1982591"/>
            <a:ext cx="6095999" cy="6086885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18E4507-53BE-463C-8276-54DFB4E83D3E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04950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2" name="Segnaposto testo 6">
            <a:extLst>
              <a:ext uri="{FF2B5EF4-FFF2-40B4-BE49-F238E27FC236}">
                <a16:creationId xmlns:a16="http://schemas.microsoft.com/office/drawing/2014/main" id="{58D49EF2-5E35-412C-A5DD-2A6A604FC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279792" y="2887039"/>
            <a:ext cx="3400570" cy="210620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950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6" name="Segnaposto testo 9">
            <a:extLst>
              <a:ext uri="{FF2B5EF4-FFF2-40B4-BE49-F238E27FC236}">
                <a16:creationId xmlns:a16="http://schemas.microsoft.com/office/drawing/2014/main" id="{8BDCC8A1-442C-4890-928F-754837D401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279792" y="2239963"/>
            <a:ext cx="3400425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1026538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uppo 16">
            <a:extLst>
              <a:ext uri="{FF2B5EF4-FFF2-40B4-BE49-F238E27FC236}">
                <a16:creationId xmlns:a16="http://schemas.microsoft.com/office/drawing/2014/main" id="{DCF77920-E824-44B3-85EA-05F2EDB6BF3F}"/>
              </a:ext>
            </a:extLst>
          </p:cNvPr>
          <p:cNvGrpSpPr/>
          <p:nvPr userDrawn="1"/>
        </p:nvGrpSpPr>
        <p:grpSpPr>
          <a:xfrm>
            <a:off x="4176734" y="1982590"/>
            <a:ext cx="3851031" cy="4875409"/>
            <a:chOff x="4176734" y="0"/>
            <a:chExt cx="3851031" cy="6858000"/>
          </a:xfrm>
        </p:grpSpPr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CB615DED-059D-4796-99B1-A05563D44C0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176734" y="0"/>
              <a:ext cx="0" cy="6858000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92005C28-C91C-45A7-A685-8802C446CB6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027765" y="0"/>
              <a:ext cx="0" cy="6858000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CE81B289-B295-4C91-973A-E265802F8343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0" name="Segnaposto testo 6">
            <a:extLst>
              <a:ext uri="{FF2B5EF4-FFF2-40B4-BE49-F238E27FC236}">
                <a16:creationId xmlns:a16="http://schemas.microsoft.com/office/drawing/2014/main" id="{0C5DB749-C07B-4557-8B31-C5C44DDA9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1" name="Segnaposto testo 9">
            <a:extLst>
              <a:ext uri="{FF2B5EF4-FFF2-40B4-BE49-F238E27FC236}">
                <a16:creationId xmlns:a16="http://schemas.microsoft.com/office/drawing/2014/main" id="{642D4EEC-FAC4-4C46-BB9F-3BA54588E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551558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32" name="Segnaposto testo 6">
            <a:extLst>
              <a:ext uri="{FF2B5EF4-FFF2-40B4-BE49-F238E27FC236}">
                <a16:creationId xmlns:a16="http://schemas.microsoft.com/office/drawing/2014/main" id="{8310C023-87FF-43B4-9428-3E2652BDB8F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6189" y="2887039"/>
            <a:ext cx="3100906" cy="360266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33" name="Segnaposto testo 9">
            <a:extLst>
              <a:ext uri="{FF2B5EF4-FFF2-40B4-BE49-F238E27FC236}">
                <a16:creationId xmlns:a16="http://schemas.microsoft.com/office/drawing/2014/main" id="{0FB8C8B8-D4F7-4669-8F3B-F456A7ECFC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76212" y="2239963"/>
            <a:ext cx="3100906" cy="441325"/>
          </a:xfrm>
        </p:spPr>
        <p:txBody>
          <a:bodyPr anchor="b">
            <a:noAutofit/>
          </a:bodyPr>
          <a:lstStyle>
            <a:lvl1pPr>
              <a:defRPr sz="16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</p:spTree>
    <p:extLst>
      <p:ext uri="{BB962C8B-B14F-4D97-AF65-F5344CB8AC3E}">
        <p14:creationId xmlns:p14="http://schemas.microsoft.com/office/powerpoint/2010/main" val="42568975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ina grafica _ 4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uppo 29">
            <a:extLst>
              <a:ext uri="{FF2B5EF4-FFF2-40B4-BE49-F238E27FC236}">
                <a16:creationId xmlns:a16="http://schemas.microsoft.com/office/drawing/2014/main" id="{8C804B3B-AD2E-43B7-A236-4B70FBB66BF5}"/>
              </a:ext>
            </a:extLst>
          </p:cNvPr>
          <p:cNvGrpSpPr/>
          <p:nvPr userDrawn="1"/>
        </p:nvGrpSpPr>
        <p:grpSpPr>
          <a:xfrm>
            <a:off x="3216275" y="1982591"/>
            <a:ext cx="5753528" cy="4875409"/>
            <a:chOff x="3216275" y="-24549"/>
            <a:chExt cx="5753528" cy="6882549"/>
          </a:xfrm>
        </p:grpSpPr>
        <p:cxnSp>
          <p:nvCxnSpPr>
            <p:cNvPr id="31" name="Connettore diritto 30">
              <a:extLst>
                <a:ext uri="{FF2B5EF4-FFF2-40B4-BE49-F238E27FC236}">
                  <a16:creationId xmlns:a16="http://schemas.microsoft.com/office/drawing/2014/main" id="{44FAA9BE-8AF8-49B0-92FC-678C2D2924A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096000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ttore diritto 31">
              <a:extLst>
                <a:ext uri="{FF2B5EF4-FFF2-40B4-BE49-F238E27FC236}">
                  <a16:creationId xmlns:a16="http://schemas.microsoft.com/office/drawing/2014/main" id="{E563AC02-AAB4-4E22-88B1-7040959183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216275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ttore diritto 32">
              <a:extLst>
                <a:ext uri="{FF2B5EF4-FFF2-40B4-BE49-F238E27FC236}">
                  <a16:creationId xmlns:a16="http://schemas.microsoft.com/office/drawing/2014/main" id="{F723C070-52A1-4662-85E9-0FE98E37ECF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969803" y="-24549"/>
              <a:ext cx="0" cy="6882549"/>
            </a:xfrm>
            <a:prstGeom prst="line">
              <a:avLst/>
            </a:prstGeom>
            <a:ln w="6350">
              <a:solidFill>
                <a:schemeClr val="accent1"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CA8ECBF8-204B-4371-89C9-ED0E38546FF7}"/>
              </a:ext>
            </a:extLst>
          </p:cNvPr>
          <p:cNvCxnSpPr>
            <a:cxnSpLocks/>
          </p:cNvCxnSpPr>
          <p:nvPr userDrawn="1"/>
        </p:nvCxnSpPr>
        <p:spPr>
          <a:xfrm>
            <a:off x="0" y="1982591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9AF24DE-B4DF-4CF0-A1D8-A9C3833DB7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2E32AEAB-53EF-4B9D-AE36-D26FBF01B4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643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13" name="Ovale 12">
            <a:extLst>
              <a:ext uri="{FF2B5EF4-FFF2-40B4-BE49-F238E27FC236}">
                <a16:creationId xmlns:a16="http://schemas.microsoft.com/office/drawing/2014/main" id="{769E06E2-5F0D-4920-A3E9-64AE757EB613}"/>
              </a:ext>
            </a:extLst>
          </p:cNvPr>
          <p:cNvSpPr/>
          <p:nvPr userDrawn="1"/>
        </p:nvSpPr>
        <p:spPr>
          <a:xfrm>
            <a:off x="339511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1" name="Segnaposto testo 6">
            <a:extLst>
              <a:ext uri="{FF2B5EF4-FFF2-40B4-BE49-F238E27FC236}">
                <a16:creationId xmlns:a16="http://schemas.microsoft.com/office/drawing/2014/main" id="{4DA14660-E3DE-4786-8628-2BDB623B542F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414561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2" name="Segnaposto testo 9">
            <a:extLst>
              <a:ext uri="{FF2B5EF4-FFF2-40B4-BE49-F238E27FC236}">
                <a16:creationId xmlns:a16="http://schemas.microsoft.com/office/drawing/2014/main" id="{38062A0A-3D00-4F2E-A78C-520C7A8814B0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414584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3" name="Segnaposto testo 6">
            <a:extLst>
              <a:ext uri="{FF2B5EF4-FFF2-40B4-BE49-F238E27FC236}">
                <a16:creationId xmlns:a16="http://schemas.microsoft.com/office/drawing/2014/main" id="{3FA3924C-C133-43D4-9617-6E7333D996FB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6250229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4" name="Segnaposto testo 9">
            <a:extLst>
              <a:ext uri="{FF2B5EF4-FFF2-40B4-BE49-F238E27FC236}">
                <a16:creationId xmlns:a16="http://schemas.microsoft.com/office/drawing/2014/main" id="{4F293ED1-7D64-49B8-81A0-5F5FB11E3592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6250252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5" name="Segnaposto testo 6">
            <a:extLst>
              <a:ext uri="{FF2B5EF4-FFF2-40B4-BE49-F238E27FC236}">
                <a16:creationId xmlns:a16="http://schemas.microsoft.com/office/drawing/2014/main" id="{34980872-E501-48A5-8B13-B7016BEEE029}"/>
              </a:ext>
            </a:extLst>
          </p:cNvPr>
          <p:cNvSpPr>
            <a:spLocks noGrp="1"/>
          </p:cNvSpPr>
          <p:nvPr userDrawn="1">
            <p:ph type="body" sz="quarter" idx="20"/>
          </p:nvPr>
        </p:nvSpPr>
        <p:spPr>
          <a:xfrm>
            <a:off x="9157816" y="2887039"/>
            <a:ext cx="2503621" cy="3602662"/>
          </a:xfrm>
        </p:spPr>
        <p:txBody>
          <a:bodyPr>
            <a:noAutofit/>
          </a:bodyPr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it-IT" dirty="0"/>
          </a:p>
        </p:txBody>
      </p:sp>
      <p:sp>
        <p:nvSpPr>
          <p:cNvPr id="26" name="Segnaposto testo 9">
            <a:extLst>
              <a:ext uri="{FF2B5EF4-FFF2-40B4-BE49-F238E27FC236}">
                <a16:creationId xmlns:a16="http://schemas.microsoft.com/office/drawing/2014/main" id="{7359F283-E0AA-4871-A428-A58C8F3F0AAC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157839" y="2239963"/>
            <a:ext cx="2503514" cy="441325"/>
          </a:xfrm>
        </p:spPr>
        <p:txBody>
          <a:bodyPr anchor="b">
            <a:noAutofit/>
          </a:bodyPr>
          <a:lstStyle>
            <a:lvl1pPr>
              <a:defRPr sz="1400" b="1">
                <a:latin typeface="+mj-lt"/>
              </a:defRPr>
            </a:lvl1pPr>
            <a:lvl2pPr>
              <a:defRPr b="1">
                <a:latin typeface="+mj-lt"/>
              </a:defRPr>
            </a:lvl2pPr>
            <a:lvl3pPr>
              <a:defRPr b="1">
                <a:latin typeface="+mj-lt"/>
              </a:defRPr>
            </a:lvl3pPr>
            <a:lvl4pPr>
              <a:defRPr b="1">
                <a:latin typeface="+mj-lt"/>
              </a:defRPr>
            </a:lvl4pPr>
            <a:lvl5pPr>
              <a:defRPr b="1">
                <a:latin typeface="+mj-lt"/>
              </a:defRPr>
            </a:lvl5pPr>
          </a:lstStyle>
          <a:p>
            <a:pPr lvl="0"/>
            <a:r>
              <a:rPr lang="it-IT" dirty="0"/>
              <a:t>TITOLO</a:t>
            </a: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01D1BE9-9067-430D-A318-4BC1405F006A}"/>
              </a:ext>
            </a:extLst>
          </p:cNvPr>
          <p:cNvSpPr/>
          <p:nvPr userDrawn="1"/>
        </p:nvSpPr>
        <p:spPr>
          <a:xfrm>
            <a:off x="3223388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F88114C5-1930-4807-8B76-4565A5FFB9B5}"/>
              </a:ext>
            </a:extLst>
          </p:cNvPr>
          <p:cNvSpPr/>
          <p:nvPr userDrawn="1"/>
        </p:nvSpPr>
        <p:spPr>
          <a:xfrm>
            <a:off x="6089680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  <p:sp>
        <p:nvSpPr>
          <p:cNvPr id="29" name="Ovale 28">
            <a:extLst>
              <a:ext uri="{FF2B5EF4-FFF2-40B4-BE49-F238E27FC236}">
                <a16:creationId xmlns:a16="http://schemas.microsoft.com/office/drawing/2014/main" id="{E2D6333A-9B81-4325-A926-22F5E403D75F}"/>
              </a:ext>
            </a:extLst>
          </p:cNvPr>
          <p:cNvSpPr/>
          <p:nvPr userDrawn="1"/>
        </p:nvSpPr>
        <p:spPr>
          <a:xfrm>
            <a:off x="8964764" y="3544304"/>
            <a:ext cx="2869255" cy="2945397"/>
          </a:xfrm>
          <a:prstGeom prst="ellipse">
            <a:avLst/>
          </a:prstGeom>
          <a:noFill/>
          <a:ln w="6350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it-IT" sz="1400"/>
          </a:p>
        </p:txBody>
      </p:sp>
    </p:spTree>
    <p:extLst>
      <p:ext uri="{BB962C8B-B14F-4D97-AF65-F5344CB8AC3E}">
        <p14:creationId xmlns:p14="http://schemas.microsoft.com/office/powerpoint/2010/main" val="868667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1325365"/>
            <a:ext cx="11522075" cy="4222679"/>
          </a:xfrm>
        </p:spPr>
        <p:txBody>
          <a:bodyPr anchor="ctr"/>
          <a:lstStyle>
            <a:lvl1pPr>
              <a:defRPr sz="4000" b="0"/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-1366766" y="1325366"/>
            <a:ext cx="4222679" cy="4222679"/>
          </a:xfrm>
          <a:prstGeom prst="ellipse">
            <a:avLst/>
          </a:prstGeom>
          <a:noFill/>
          <a:ln w="9525"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1325366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5548045"/>
            <a:ext cx="12192000" cy="0"/>
          </a:xfrm>
          <a:prstGeom prst="line">
            <a:avLst/>
          </a:prstGeom>
          <a:ln w="9525">
            <a:solidFill>
              <a:schemeClr val="accent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028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C3F10C0-5DFE-4F2B-84B3-498D1D283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5E31426-2C15-4249-84C9-7FF9F8F23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023663-EBF6-4678-A4B6-3D84BCA80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A37DEFB-BB2F-4195-B6BA-04AAE853B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9525">
            <a:solidFill>
              <a:schemeClr val="bg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9525">
            <a:solidFill>
              <a:schemeClr val="bg1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A801A9-B23D-4656-8AFA-3E413EDFA6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61244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Evidenza _ C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e 8">
            <a:extLst>
              <a:ext uri="{FF2B5EF4-FFF2-40B4-BE49-F238E27FC236}">
                <a16:creationId xmlns:a16="http://schemas.microsoft.com/office/drawing/2014/main" id="{6FCB4558-5B0B-4E68-99C0-73044CD4F7EE}"/>
              </a:ext>
            </a:extLst>
          </p:cNvPr>
          <p:cNvSpPr/>
          <p:nvPr userDrawn="1"/>
        </p:nvSpPr>
        <p:spPr>
          <a:xfrm>
            <a:off x="3233122" y="757946"/>
            <a:ext cx="5725755" cy="5725755"/>
          </a:xfrm>
          <a:prstGeom prst="ellipse">
            <a:avLst/>
          </a:prstGeom>
          <a:noFill/>
          <a:ln w="6350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5CD3E5C6-1FD7-4A9E-A65F-282056577FB3}"/>
              </a:ext>
            </a:extLst>
          </p:cNvPr>
          <p:cNvCxnSpPr>
            <a:cxnSpLocks/>
          </p:cNvCxnSpPr>
          <p:nvPr userDrawn="1"/>
        </p:nvCxnSpPr>
        <p:spPr>
          <a:xfrm>
            <a:off x="0" y="729943"/>
            <a:ext cx="1219200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D9DB920E-F5AB-4AF8-BFFC-D380A2D7FEAE}"/>
              </a:ext>
            </a:extLst>
          </p:cNvPr>
          <p:cNvCxnSpPr>
            <a:cxnSpLocks/>
          </p:cNvCxnSpPr>
          <p:nvPr userDrawn="1"/>
        </p:nvCxnSpPr>
        <p:spPr>
          <a:xfrm>
            <a:off x="0" y="6483710"/>
            <a:ext cx="12192000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egnaposto data 2">
            <a:extLst>
              <a:ext uri="{FF2B5EF4-FFF2-40B4-BE49-F238E27FC236}">
                <a16:creationId xmlns:a16="http://schemas.microsoft.com/office/drawing/2014/main" id="{7F336AEF-319C-DDCD-A43A-2FA364DB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8" name="Segnaposto piè di pagina 3">
            <a:extLst>
              <a:ext uri="{FF2B5EF4-FFF2-40B4-BE49-F238E27FC236}">
                <a16:creationId xmlns:a16="http://schemas.microsoft.com/office/drawing/2014/main" id="{2889B4AB-F7EE-764A-339A-4A2BF909E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2376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11" name="Segnaposto numero diapositiva 4">
            <a:extLst>
              <a:ext uri="{FF2B5EF4-FFF2-40B4-BE49-F238E27FC236}">
                <a16:creationId xmlns:a16="http://schemas.microsoft.com/office/drawing/2014/main" id="{8C2D01E4-1286-2A0F-EDF3-1750F0652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DB1440DF-7D10-94E1-8286-1A6107FB8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771" y="1775639"/>
            <a:ext cx="10664455" cy="2317896"/>
          </a:xfrm>
          <a:ln>
            <a:noFill/>
          </a:ln>
        </p:spPr>
        <p:txBody>
          <a:bodyPr anchor="b"/>
          <a:lstStyle>
            <a:lvl1pPr algn="ctr">
              <a:defRPr sz="4800" b="0"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testo in evidenza</a:t>
            </a:r>
          </a:p>
        </p:txBody>
      </p:sp>
      <p:sp>
        <p:nvSpPr>
          <p:cNvPr id="4" name="Segnaposto testo 6">
            <a:extLst>
              <a:ext uri="{FF2B5EF4-FFF2-40B4-BE49-F238E27FC236}">
                <a16:creationId xmlns:a16="http://schemas.microsoft.com/office/drawing/2014/main" id="{3BD57BFB-0A7D-C245-40E9-70E6CA45EE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3588" y="4536830"/>
            <a:ext cx="10664825" cy="601907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pPr lvl="0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45240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A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428" y="2853390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2853390"/>
            <a:ext cx="6880589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724DF28B-1E19-4370-AAE6-E20DEDA141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5247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Ovale 35">
            <a:extLst>
              <a:ext uri="{FF2B5EF4-FFF2-40B4-BE49-F238E27FC236}">
                <a16:creationId xmlns:a16="http://schemas.microsoft.com/office/drawing/2014/main" id="{51B3AA80-97EC-50CB-4FE0-29FF43A159AF}"/>
              </a:ext>
            </a:extLst>
          </p:cNvPr>
          <p:cNvSpPr/>
          <p:nvPr userDrawn="1"/>
        </p:nvSpPr>
        <p:spPr>
          <a:xfrm rot="13500000">
            <a:off x="2609" y="-5443635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0F01AAD3-5366-6929-C4BA-2E51CD3F31D4}"/>
              </a:ext>
            </a:extLst>
          </p:cNvPr>
          <p:cNvSpPr/>
          <p:nvPr userDrawn="1"/>
        </p:nvSpPr>
        <p:spPr>
          <a:xfrm rot="19314398">
            <a:off x="2609" y="5451017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0" name="Linea">
            <a:extLst>
              <a:ext uri="{FF2B5EF4-FFF2-40B4-BE49-F238E27FC236}">
                <a16:creationId xmlns:a16="http://schemas.microsoft.com/office/drawing/2014/main" id="{2889EA06-D03D-AD37-B610-762B18DC9D96}"/>
              </a:ext>
            </a:extLst>
          </p:cNvPr>
          <p:cNvSpPr/>
          <p:nvPr userDrawn="1"/>
        </p:nvSpPr>
        <p:spPr>
          <a:xfrm rot="10800000" flipH="1">
            <a:off x="10895557" y="1057"/>
            <a:ext cx="1" cy="6855889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11" name="Linea">
            <a:extLst>
              <a:ext uri="{FF2B5EF4-FFF2-40B4-BE49-F238E27FC236}">
                <a16:creationId xmlns:a16="http://schemas.microsoft.com/office/drawing/2014/main" id="{1C01A8D5-245E-26D8-2ECA-82D4764647AF}"/>
              </a:ext>
            </a:extLst>
          </p:cNvPr>
          <p:cNvSpPr/>
          <p:nvPr userDrawn="1"/>
        </p:nvSpPr>
        <p:spPr>
          <a:xfrm rot="10800000">
            <a:off x="-3064" y="5436688"/>
            <a:ext cx="12198128" cy="1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4" name="Titolo 5">
            <a:extLst>
              <a:ext uri="{FF2B5EF4-FFF2-40B4-BE49-F238E27FC236}">
                <a16:creationId xmlns:a16="http://schemas.microsoft.com/office/drawing/2014/main" id="{7A3C36CA-9D5D-490C-3E31-571AF7EC5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6" y="2970949"/>
            <a:ext cx="10297220" cy="1979441"/>
          </a:xfrm>
          <a:prstGeom prst="rect">
            <a:avLst/>
          </a:prstGeom>
        </p:spPr>
        <p:txBody>
          <a:bodyPr lIns="0" tIns="360000" rIns="0" bIns="0"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25" name="Tema / Titolo / Docente  |  00. 00. 0000">
            <a:extLst>
              <a:ext uri="{FF2B5EF4-FFF2-40B4-BE49-F238E27FC236}">
                <a16:creationId xmlns:a16="http://schemas.microsoft.com/office/drawing/2014/main" id="{A4A528BE-7AD2-13B5-15DC-484153FDCFB1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8" name="Elemento grafico 7">
            <a:extLst>
              <a:ext uri="{FF2B5EF4-FFF2-40B4-BE49-F238E27FC236}">
                <a16:creationId xmlns:a16="http://schemas.microsoft.com/office/drawing/2014/main" id="{BB27FF6F-7948-4CB2-B1CA-DFD80CE16C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8273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C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2132835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428" y="1877339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1877339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ttangolo 32">
            <a:extLst>
              <a:ext uri="{FF2B5EF4-FFF2-40B4-BE49-F238E27FC236}">
                <a16:creationId xmlns:a16="http://schemas.microsoft.com/office/drawing/2014/main" id="{564180DC-AD4B-4F8C-914F-204E338B55C6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1548B87-AC5B-48E7-A6B0-C793F68438B4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35" name="Connettore diritto 34">
            <a:extLst>
              <a:ext uri="{FF2B5EF4-FFF2-40B4-BE49-F238E27FC236}">
                <a16:creationId xmlns:a16="http://schemas.microsoft.com/office/drawing/2014/main" id="{A91BC61B-4A49-4557-BF5D-5DA81E25DE83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ma / Titolo / Docente  |  00. 00. 0000">
            <a:extLst>
              <a:ext uri="{FF2B5EF4-FFF2-40B4-BE49-F238E27FC236}">
                <a16:creationId xmlns:a16="http://schemas.microsoft.com/office/drawing/2014/main" id="{5353E32B-EE52-44DA-A6FC-84EEB714A3B1}"/>
              </a:ext>
            </a:extLst>
          </p:cNvPr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7" name="Esagono 36">
            <a:extLst>
              <a:ext uri="{FF2B5EF4-FFF2-40B4-BE49-F238E27FC236}">
                <a16:creationId xmlns:a16="http://schemas.microsoft.com/office/drawing/2014/main" id="{3EBD82D5-A4A6-4DD0-B39D-655F56CDBC05}"/>
              </a:ext>
            </a:extLst>
          </p:cNvPr>
          <p:cNvSpPr/>
          <p:nvPr userDrawn="1"/>
        </p:nvSpPr>
        <p:spPr>
          <a:xfrm rot="16200000">
            <a:off x="10649167" y="6156966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Tema / Titolo / Docente  |  00. 00. 0000">
            <a:extLst>
              <a:ext uri="{FF2B5EF4-FFF2-40B4-BE49-F238E27FC236}">
                <a16:creationId xmlns:a16="http://schemas.microsoft.com/office/drawing/2014/main" id="{C97648FE-1FA6-4962-A0FC-8873722D07F5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9" name="Tema / Titolo / Docente  |  00. 00. 0000">
            <a:extLst>
              <a:ext uri="{FF2B5EF4-FFF2-40B4-BE49-F238E27FC236}">
                <a16:creationId xmlns:a16="http://schemas.microsoft.com/office/drawing/2014/main" id="{CCC73668-C5BC-4AB7-92D2-E205DC98EB42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40" name="Segnaposto testo 3">
            <a:extLst>
              <a:ext uri="{FF2B5EF4-FFF2-40B4-BE49-F238E27FC236}">
                <a16:creationId xmlns:a16="http://schemas.microsoft.com/office/drawing/2014/main" id="{446005EF-5C5B-4B72-85A7-C7004733CA7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41" name="Triangolo isoscele 40">
            <a:extLst>
              <a:ext uri="{FF2B5EF4-FFF2-40B4-BE49-F238E27FC236}">
                <a16:creationId xmlns:a16="http://schemas.microsoft.com/office/drawing/2014/main" id="{71279365-3CCE-402B-ABB5-C39BD1AC2DA0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2" name="Connettore diritto 41">
            <a:extLst>
              <a:ext uri="{FF2B5EF4-FFF2-40B4-BE49-F238E27FC236}">
                <a16:creationId xmlns:a16="http://schemas.microsoft.com/office/drawing/2014/main" id="{76F44909-F709-436A-A25B-B59C973CEFAB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Segnaposto testo 3">
            <a:extLst>
              <a:ext uri="{FF2B5EF4-FFF2-40B4-BE49-F238E27FC236}">
                <a16:creationId xmlns:a16="http://schemas.microsoft.com/office/drawing/2014/main" id="{01BAC789-9BCA-4690-944F-B5A25170FEE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2" name="Tema / Titolo / Docente  |  00. 00. 0000">
            <a:extLst>
              <a:ext uri="{FF2B5EF4-FFF2-40B4-BE49-F238E27FC236}">
                <a16:creationId xmlns:a16="http://schemas.microsoft.com/office/drawing/2014/main" id="{99FF4CA3-BA67-0511-3FE3-11769597A30E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689057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4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3" name="Titolo 5">
            <a:extLst>
              <a:ext uri="{FF2B5EF4-FFF2-40B4-BE49-F238E27FC236}">
                <a16:creationId xmlns:a16="http://schemas.microsoft.com/office/drawing/2014/main" id="{5660309B-4011-4FF9-71E9-5BC51EF5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7339"/>
            <a:ext cx="6853229" cy="2324100"/>
          </a:xfrm>
        </p:spPr>
        <p:txBody>
          <a:bodyPr lIns="0" tIns="360000" rIns="0" bIns="0" anchor="t"/>
          <a:lstStyle>
            <a:lvl1pPr>
              <a:defRPr lang="it-IT" dirty="0"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pic>
        <p:nvPicPr>
          <p:cNvPr id="21" name="Elemento grafico 20">
            <a:extLst>
              <a:ext uri="{FF2B5EF4-FFF2-40B4-BE49-F238E27FC236}">
                <a16:creationId xmlns:a16="http://schemas.microsoft.com/office/drawing/2014/main" id="{4F6F9C67-0F86-411B-A204-D432A2FB3B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33" y="6124700"/>
            <a:ext cx="4095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746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0F18E289-8097-CB41-B2E0-E50D794D361D}"/>
              </a:ext>
            </a:extLst>
          </p:cNvPr>
          <p:cNvSpPr/>
          <p:nvPr userDrawn="1"/>
        </p:nvSpPr>
        <p:spPr>
          <a:xfrm>
            <a:off x="2609" y="1424519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62" name="Linea">
            <a:extLst>
              <a:ext uri="{FF2B5EF4-FFF2-40B4-BE49-F238E27FC236}">
                <a16:creationId xmlns:a16="http://schemas.microsoft.com/office/drawing/2014/main" id="{54CC51DA-C723-F8DB-C158-F298D04F09C3}"/>
              </a:ext>
            </a:extLst>
          </p:cNvPr>
          <p:cNvSpPr/>
          <p:nvPr userDrawn="1"/>
        </p:nvSpPr>
        <p:spPr>
          <a:xfrm>
            <a:off x="0" y="1416971"/>
            <a:ext cx="12192795" cy="0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3" name="Linea">
            <a:extLst>
              <a:ext uri="{FF2B5EF4-FFF2-40B4-BE49-F238E27FC236}">
                <a16:creationId xmlns:a16="http://schemas.microsoft.com/office/drawing/2014/main" id="{212AA810-2E06-6DB2-CF2D-E8B825DA18E6}"/>
              </a:ext>
            </a:extLst>
          </p:cNvPr>
          <p:cNvSpPr/>
          <p:nvPr userDrawn="1"/>
        </p:nvSpPr>
        <p:spPr>
          <a:xfrm rot="10800000">
            <a:off x="10895558" y="-1590"/>
            <a:ext cx="7018" cy="5891664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399" tIns="25399" rIns="25399" bIns="25399" anchor="ctr"/>
          <a:lstStyle/>
          <a:p>
            <a:endParaRPr sz="1200" dirty="0">
              <a:latin typeface="Manrope" pitchFamily="2" charset="0"/>
            </a:endParaRPr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1526C403-D8EF-49F4-AE98-8D0CC36DA1EF}"/>
              </a:ext>
            </a:extLst>
          </p:cNvPr>
          <p:cNvSpPr/>
          <p:nvPr userDrawn="1"/>
        </p:nvSpPr>
        <p:spPr>
          <a:xfrm>
            <a:off x="2609" y="-9484154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B4B5C94-938D-4545-A8F7-FF115E36179C}"/>
              </a:ext>
            </a:extLst>
          </p:cNvPr>
          <p:cNvSpPr/>
          <p:nvPr userDrawn="1"/>
        </p:nvSpPr>
        <p:spPr>
          <a:xfrm>
            <a:off x="-16626" y="5892398"/>
            <a:ext cx="12240000" cy="9777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4230B6B3-1C8F-42FA-A6C7-BA9EF6900BE5}"/>
              </a:ext>
            </a:extLst>
          </p:cNvPr>
          <p:cNvSpPr/>
          <p:nvPr userDrawn="1"/>
        </p:nvSpPr>
        <p:spPr>
          <a:xfrm>
            <a:off x="8242773" y="6120966"/>
            <a:ext cx="504000" cy="50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9" name="Connettore diritto 28">
            <a:extLst>
              <a:ext uri="{FF2B5EF4-FFF2-40B4-BE49-F238E27FC236}">
                <a16:creationId xmlns:a16="http://schemas.microsoft.com/office/drawing/2014/main" id="{F90FBD6E-A8C8-46FE-8CD8-64B75E021DA8}"/>
              </a:ext>
            </a:extLst>
          </p:cNvPr>
          <p:cNvCxnSpPr>
            <a:cxnSpLocks/>
          </p:cNvCxnSpPr>
          <p:nvPr userDrawn="1"/>
        </p:nvCxnSpPr>
        <p:spPr>
          <a:xfrm>
            <a:off x="6750850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ma / Titolo / Docente  |  00. 00. 0000">
            <a:extLst>
              <a:ext uri="{FF2B5EF4-FFF2-40B4-BE49-F238E27FC236}">
                <a16:creationId xmlns:a16="http://schemas.microsoft.com/office/drawing/2014/main" id="{CD590ADF-4767-42C9-BC4C-5B38A1FDAC96}"/>
              </a:ext>
            </a:extLst>
          </p:cNvPr>
          <p:cNvSpPr txBox="1">
            <a:spLocks noGrp="1"/>
          </p:cNvSpPr>
          <p:nvPr>
            <p:ph type="body" sz="quarter" idx="26" hasCustomPrompt="1"/>
          </p:nvPr>
        </p:nvSpPr>
        <p:spPr>
          <a:xfrm>
            <a:off x="7416483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32" name="Esagono 31">
            <a:extLst>
              <a:ext uri="{FF2B5EF4-FFF2-40B4-BE49-F238E27FC236}">
                <a16:creationId xmlns:a16="http://schemas.microsoft.com/office/drawing/2014/main" id="{25E244AE-4A3D-43B7-845E-58117686D5F5}"/>
              </a:ext>
            </a:extLst>
          </p:cNvPr>
          <p:cNvSpPr/>
          <p:nvPr userDrawn="1"/>
        </p:nvSpPr>
        <p:spPr>
          <a:xfrm rot="16200000">
            <a:off x="10649167" y="6156966"/>
            <a:ext cx="504000" cy="432000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3" name="Tema / Titolo / Docente  |  00. 00. 0000">
            <a:extLst>
              <a:ext uri="{FF2B5EF4-FFF2-40B4-BE49-F238E27FC236}">
                <a16:creationId xmlns:a16="http://schemas.microsoft.com/office/drawing/2014/main" id="{D7382503-75F5-415B-8CC2-4AAEE0112188}"/>
              </a:ext>
            </a:extLst>
          </p:cNvPr>
          <p:cNvSpPr txBox="1">
            <a:spLocks noGrp="1"/>
          </p:cNvSpPr>
          <p:nvPr>
            <p:ph type="body" sz="quarter" idx="27" hasCustomPrompt="1"/>
          </p:nvPr>
        </p:nvSpPr>
        <p:spPr>
          <a:xfrm>
            <a:off x="8779709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51" name="Tema / Titolo / Docente  |  00. 00. 0000">
            <a:extLst>
              <a:ext uri="{FF2B5EF4-FFF2-40B4-BE49-F238E27FC236}">
                <a16:creationId xmlns:a16="http://schemas.microsoft.com/office/drawing/2014/main" id="{BF3E3DC9-BA99-4C4B-9E17-689F2061AD64}"/>
              </a:ext>
            </a:extLst>
          </p:cNvPr>
          <p:cNvSpPr txBox="1">
            <a:spLocks noGrp="1"/>
          </p:cNvSpPr>
          <p:nvPr>
            <p:ph type="body" sz="quarter" idx="28" hasCustomPrompt="1"/>
          </p:nvPr>
        </p:nvSpPr>
        <p:spPr>
          <a:xfrm>
            <a:off x="11150198" y="6260516"/>
            <a:ext cx="524076" cy="272997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bg1">
                    <a:lumMod val="85000"/>
                  </a:schemeClr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Logo</a:t>
            </a:r>
          </a:p>
        </p:txBody>
      </p:sp>
      <p:sp>
        <p:nvSpPr>
          <p:cNvPr id="54" name="Segnaposto testo 3">
            <a:extLst>
              <a:ext uri="{FF2B5EF4-FFF2-40B4-BE49-F238E27FC236}">
                <a16:creationId xmlns:a16="http://schemas.microsoft.com/office/drawing/2014/main" id="{D117DF93-79BF-4C4E-9C24-118556312ED2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961669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55" name="Triangolo isoscele 54">
            <a:extLst>
              <a:ext uri="{FF2B5EF4-FFF2-40B4-BE49-F238E27FC236}">
                <a16:creationId xmlns:a16="http://schemas.microsoft.com/office/drawing/2014/main" id="{77912EB7-6BD6-440C-85A2-8BFA0E0278FF}"/>
              </a:ext>
            </a:extLst>
          </p:cNvPr>
          <p:cNvSpPr/>
          <p:nvPr userDrawn="1"/>
        </p:nvSpPr>
        <p:spPr>
          <a:xfrm>
            <a:off x="6983179" y="6120966"/>
            <a:ext cx="504000" cy="504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56" name="Connettore diritto 55">
            <a:extLst>
              <a:ext uri="{FF2B5EF4-FFF2-40B4-BE49-F238E27FC236}">
                <a16:creationId xmlns:a16="http://schemas.microsoft.com/office/drawing/2014/main" id="{AC1413F3-BEDD-4FD2-927A-530E16E76AEC}"/>
              </a:ext>
            </a:extLst>
          </p:cNvPr>
          <p:cNvCxnSpPr>
            <a:cxnSpLocks/>
          </p:cNvCxnSpPr>
          <p:nvPr userDrawn="1"/>
        </p:nvCxnSpPr>
        <p:spPr>
          <a:xfrm>
            <a:off x="10480093" y="6120966"/>
            <a:ext cx="0" cy="50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Segnaposto testo 3">
            <a:extLst>
              <a:ext uri="{FF2B5EF4-FFF2-40B4-BE49-F238E27FC236}">
                <a16:creationId xmlns:a16="http://schemas.microsoft.com/office/drawing/2014/main" id="{9D8ACDEC-630E-44D2-B969-9DEA097DBF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90912" y="6207246"/>
            <a:ext cx="674660" cy="270931"/>
          </a:xfrm>
        </p:spPr>
        <p:txBody>
          <a:bodyPr>
            <a:norm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Dicitura 01</a:t>
            </a:r>
          </a:p>
        </p:txBody>
      </p:sp>
      <p:sp>
        <p:nvSpPr>
          <p:cNvPr id="52" name="Titolo 5">
            <a:extLst>
              <a:ext uri="{FF2B5EF4-FFF2-40B4-BE49-F238E27FC236}">
                <a16:creationId xmlns:a16="http://schemas.microsoft.com/office/drawing/2014/main" id="{FAD942FF-4AE3-BA4F-0D20-F8F6CDA75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1873912"/>
            <a:ext cx="9765831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</a:p>
        </p:txBody>
      </p:sp>
      <p:sp>
        <p:nvSpPr>
          <p:cNvPr id="53" name="Tema / Titolo / Docente  |  00. 00. 0000">
            <a:extLst>
              <a:ext uri="{FF2B5EF4-FFF2-40B4-BE49-F238E27FC236}">
                <a16:creationId xmlns:a16="http://schemas.microsoft.com/office/drawing/2014/main" id="{21E39AD4-D17D-DA18-8557-753A1598EDBB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494701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19" name="Elemento grafico 18">
            <a:extLst>
              <a:ext uri="{FF2B5EF4-FFF2-40B4-BE49-F238E27FC236}">
                <a16:creationId xmlns:a16="http://schemas.microsoft.com/office/drawing/2014/main" id="{3FFE288B-3BC3-495A-8203-CB2F43249ED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0933" y="6124700"/>
            <a:ext cx="4095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119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diritto 9">
            <a:extLst>
              <a:ext uri="{FF2B5EF4-FFF2-40B4-BE49-F238E27FC236}">
                <a16:creationId xmlns:a16="http://schemas.microsoft.com/office/drawing/2014/main" id="{FD11F552-5459-4905-94FE-760C82166453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erchio">
            <a:extLst>
              <a:ext uri="{FF2B5EF4-FFF2-40B4-BE49-F238E27FC236}">
                <a16:creationId xmlns:a16="http://schemas.microsoft.com/office/drawing/2014/main" id="{6766E3FA-214C-045D-9DC2-A8F1D40D0946}"/>
              </a:ext>
            </a:extLst>
          </p:cNvPr>
          <p:cNvSpPr/>
          <p:nvPr userDrawn="1"/>
        </p:nvSpPr>
        <p:spPr>
          <a:xfrm flipH="1" flipV="1">
            <a:off x="7559558" y="-575871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2" name="Cerchio">
            <a:extLst>
              <a:ext uri="{FF2B5EF4-FFF2-40B4-BE49-F238E27FC236}">
                <a16:creationId xmlns:a16="http://schemas.microsoft.com/office/drawing/2014/main" id="{BDD2617D-2A32-6F9F-1957-C7E7DDC1AA44}"/>
              </a:ext>
            </a:extLst>
          </p:cNvPr>
          <p:cNvSpPr/>
          <p:nvPr userDrawn="1"/>
        </p:nvSpPr>
        <p:spPr>
          <a:xfrm rot="16200000" flipH="1">
            <a:off x="7559428" y="3434303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3" name="Connettore diritto 10">
            <a:extLst>
              <a:ext uri="{FF2B5EF4-FFF2-40B4-BE49-F238E27FC236}">
                <a16:creationId xmlns:a16="http://schemas.microsoft.com/office/drawing/2014/main" id="{5918A58C-D3B4-AEFD-6B33-0678115C3D60}"/>
              </a:ext>
            </a:extLst>
          </p:cNvPr>
          <p:cNvCxnSpPr>
            <a:cxnSpLocks/>
          </p:cNvCxnSpPr>
          <p:nvPr userDrawn="1"/>
        </p:nvCxnSpPr>
        <p:spPr>
          <a:xfrm>
            <a:off x="0" y="3434303"/>
            <a:ext cx="12192000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ma / Titolo / Docente  |  00. 00. 0000">
            <a:extLst>
              <a:ext uri="{FF2B5EF4-FFF2-40B4-BE49-F238E27FC236}">
                <a16:creationId xmlns:a16="http://schemas.microsoft.com/office/drawing/2014/main" id="{94468C0D-1D93-C26D-DD25-B3085B5D6493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7" name="Titolo 5">
            <a:extLst>
              <a:ext uri="{FF2B5EF4-FFF2-40B4-BE49-F238E27FC236}">
                <a16:creationId xmlns:a16="http://schemas.microsoft.com/office/drawing/2014/main" id="{8F33C4F8-0C2A-6C98-0B38-4B2ED9B3D4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95309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F1B7DE38-7BC0-4548-966F-775C933CF7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537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Linea">
            <a:extLst>
              <a:ext uri="{FF2B5EF4-FFF2-40B4-BE49-F238E27FC236}">
                <a16:creationId xmlns:a16="http://schemas.microsoft.com/office/drawing/2014/main" id="{06A5565B-3792-761F-D5E8-89E83049F337}"/>
              </a:ext>
            </a:extLst>
          </p:cNvPr>
          <p:cNvSpPr/>
          <p:nvPr userDrawn="1"/>
        </p:nvSpPr>
        <p:spPr>
          <a:xfrm>
            <a:off x="0" y="3429000"/>
            <a:ext cx="12192795" cy="0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2" name="Linea">
            <a:extLst>
              <a:ext uri="{FF2B5EF4-FFF2-40B4-BE49-F238E27FC236}">
                <a16:creationId xmlns:a16="http://schemas.microsoft.com/office/drawing/2014/main" id="{39CEE595-3918-20DF-0A93-E1BE36E4BCF4}"/>
              </a:ext>
            </a:extLst>
          </p:cNvPr>
          <p:cNvSpPr/>
          <p:nvPr userDrawn="1"/>
        </p:nvSpPr>
        <p:spPr>
          <a:xfrm flipV="1">
            <a:off x="11566815" y="15448"/>
            <a:ext cx="0" cy="6827108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3" name="Linea">
            <a:extLst>
              <a:ext uri="{FF2B5EF4-FFF2-40B4-BE49-F238E27FC236}">
                <a16:creationId xmlns:a16="http://schemas.microsoft.com/office/drawing/2014/main" id="{1FF15F9B-EC12-8E00-194B-C92BF9532474}"/>
              </a:ext>
            </a:extLst>
          </p:cNvPr>
          <p:cNvSpPr/>
          <p:nvPr userDrawn="1"/>
        </p:nvSpPr>
        <p:spPr>
          <a:xfrm flipV="1">
            <a:off x="7562733" y="15448"/>
            <a:ext cx="0" cy="6827108"/>
          </a:xfrm>
          <a:prstGeom prst="line">
            <a:avLst/>
          </a:prstGeom>
          <a:ln w="6350">
            <a:solidFill>
              <a:schemeClr val="accent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8" name="Cerchio">
            <a:extLst>
              <a:ext uri="{FF2B5EF4-FFF2-40B4-BE49-F238E27FC236}">
                <a16:creationId xmlns:a16="http://schemas.microsoft.com/office/drawing/2014/main" id="{DAF54B99-FD83-418B-853A-E46B1FADDC3F}"/>
              </a:ext>
            </a:extLst>
          </p:cNvPr>
          <p:cNvSpPr/>
          <p:nvPr userDrawn="1"/>
        </p:nvSpPr>
        <p:spPr>
          <a:xfrm flipH="1" flipV="1">
            <a:off x="7559559" y="-581043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bg1">
                  <a:alpha val="38000"/>
                </a:scheme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3146C956-DCBF-415A-A4D7-7FD8DF66E058}"/>
              </a:ext>
            </a:extLst>
          </p:cNvPr>
          <p:cNvSpPr/>
          <p:nvPr userDrawn="1"/>
        </p:nvSpPr>
        <p:spPr>
          <a:xfrm rot="16200000" flipH="1">
            <a:off x="7559560" y="3429131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bg1">
                  <a:alpha val="44000"/>
                </a:schemeClr>
              </a:gs>
            </a:gsLst>
            <a:lin ang="2700000" scaled="1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4" name="Tema / Titolo / Docente  |  00. 00. 0000">
            <a:extLst>
              <a:ext uri="{FF2B5EF4-FFF2-40B4-BE49-F238E27FC236}">
                <a16:creationId xmlns:a16="http://schemas.microsoft.com/office/drawing/2014/main" id="{1DCB0E58-CB34-9BB0-27A9-F358FEB81E9A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7" name="Titolo 5">
            <a:extLst>
              <a:ext uri="{FF2B5EF4-FFF2-40B4-BE49-F238E27FC236}">
                <a16:creationId xmlns:a16="http://schemas.microsoft.com/office/drawing/2014/main" id="{4DAF60AC-FCFA-4F79-8AA6-85AC61BFAA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3287" y="3429000"/>
            <a:ext cx="6853956" cy="2324100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F13682F8-5487-4DCA-9785-D7A7B621E1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4191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F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tudente-6.jpg">
            <a:extLst>
              <a:ext uri="{FF2B5EF4-FFF2-40B4-BE49-F238E27FC236}">
                <a16:creationId xmlns:a16="http://schemas.microsoft.com/office/drawing/2014/main" id="{DA0DDB76-F351-4164-94AE-C6D2D1E45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8" b="7868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2" name="Rettangolo">
            <a:extLst>
              <a:ext uri="{FF2B5EF4-FFF2-40B4-BE49-F238E27FC236}">
                <a16:creationId xmlns:a16="http://schemas.microsoft.com/office/drawing/2014/main" id="{A66CE9DD-F14C-4A96-8D86-1FA07F6449E0}"/>
              </a:ext>
            </a:extLst>
          </p:cNvPr>
          <p:cNvSpPr/>
          <p:nvPr userDrawn="1"/>
        </p:nvSpPr>
        <p:spPr>
          <a:xfrm>
            <a:off x="0" y="0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72000">
                <a:srgbClr val="FFFFFF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accent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27108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18900000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5000">
                <a:srgbClr val="FFFFFF">
                  <a:alpha val="0"/>
                </a:srgbClr>
              </a:gs>
              <a:gs pos="0">
                <a:schemeClr val="accent2"/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dirty="0">
              <a:solidFill>
                <a:srgbClr val="FFFFFF"/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7B2691BB-C18A-4BDF-B8C5-3FE96696466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15" name="Tema / Titolo / Docente  |  00. 00. 0000">
            <a:extLst>
              <a:ext uri="{FF2B5EF4-FFF2-40B4-BE49-F238E27FC236}">
                <a16:creationId xmlns:a16="http://schemas.microsoft.com/office/drawing/2014/main" id="{43EB2AAE-2F64-43C5-B8E8-F199350D7390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tx2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E8F7923B-B8EC-4C6A-A6CA-70D16747DB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5" y="3448466"/>
            <a:ext cx="9656217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80BC42D7-4225-4FC6-A0C1-4CA83781C2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492" y="54046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574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udente-6.jpg">
            <a:extLst>
              <a:ext uri="{FF2B5EF4-FFF2-40B4-BE49-F238E27FC236}">
                <a16:creationId xmlns:a16="http://schemas.microsoft.com/office/drawing/2014/main" id="{9A8088A1-BE02-A45C-F2B7-D9182C7D25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" t="901" r="14721" b="26146"/>
          <a:stretch/>
        </p:blipFill>
        <p:spPr>
          <a:xfrm>
            <a:off x="1" y="-15446"/>
            <a:ext cx="12202569" cy="6873447"/>
          </a:xfrm>
          <a:prstGeom prst="rect">
            <a:avLst/>
          </a:prstGeom>
        </p:spPr>
      </p:pic>
      <p:sp>
        <p:nvSpPr>
          <p:cNvPr id="13" name="Rettangolo">
            <a:extLst>
              <a:ext uri="{FF2B5EF4-FFF2-40B4-BE49-F238E27FC236}">
                <a16:creationId xmlns:a16="http://schemas.microsoft.com/office/drawing/2014/main" id="{C0958222-67A2-407E-B29D-7EAE366C03C4}"/>
              </a:ext>
            </a:extLst>
          </p:cNvPr>
          <p:cNvSpPr/>
          <p:nvPr userDrawn="1"/>
        </p:nvSpPr>
        <p:spPr>
          <a:xfrm>
            <a:off x="-9775" y="0"/>
            <a:ext cx="12212345" cy="6858000"/>
          </a:xfrm>
          <a:prstGeom prst="rect">
            <a:avLst/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46000">
                <a:schemeClr val="accent1">
                  <a:alpha val="40000"/>
                </a:schemeClr>
              </a:gs>
              <a:gs pos="72000">
                <a:schemeClr val="accent1"/>
              </a:gs>
            </a:gsLst>
            <a:lin ang="5400000" scaled="0"/>
            <a:tileRect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6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Linea">
            <a:extLst>
              <a:ext uri="{FF2B5EF4-FFF2-40B4-BE49-F238E27FC236}">
                <a16:creationId xmlns:a16="http://schemas.microsoft.com/office/drawing/2014/main" id="{B39406AE-79B6-49A1-923B-123760D8505F}"/>
              </a:ext>
            </a:extLst>
          </p:cNvPr>
          <p:cNvSpPr/>
          <p:nvPr userDrawn="1"/>
        </p:nvSpPr>
        <p:spPr>
          <a:xfrm>
            <a:off x="0" y="1980994"/>
            <a:ext cx="12192795" cy="0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7" name="Linea">
            <a:extLst>
              <a:ext uri="{FF2B5EF4-FFF2-40B4-BE49-F238E27FC236}">
                <a16:creationId xmlns:a16="http://schemas.microsoft.com/office/drawing/2014/main" id="{DCC9F3C9-7921-43F1-BB63-5744C63E565E}"/>
              </a:ext>
            </a:extLst>
          </p:cNvPr>
          <p:cNvSpPr/>
          <p:nvPr userDrawn="1"/>
        </p:nvSpPr>
        <p:spPr>
          <a:xfrm flipV="1">
            <a:off x="10715224" y="15448"/>
            <a:ext cx="0" cy="6827108"/>
          </a:xfrm>
          <a:prstGeom prst="line">
            <a:avLst/>
          </a:prstGeom>
          <a:ln w="6350">
            <a:solidFill>
              <a:schemeClr val="bg1">
                <a:alpha val="50000"/>
              </a:schemeClr>
            </a:solidFill>
            <a:miter lim="400000"/>
          </a:ln>
        </p:spPr>
        <p:txBody>
          <a:bodyPr lIns="25400" tIns="25400" rIns="25400" bIns="25400" anchor="ctr"/>
          <a:lstStyle/>
          <a:p>
            <a:endParaRPr sz="338" dirty="0">
              <a:latin typeface="Manrope" pitchFamily="2" charset="0"/>
            </a:endParaRP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1CCADD42-EE9E-4858-B6FB-01BA6E38FAD3}"/>
              </a:ext>
            </a:extLst>
          </p:cNvPr>
          <p:cNvSpPr/>
          <p:nvPr userDrawn="1"/>
        </p:nvSpPr>
        <p:spPr>
          <a:xfrm rot="20927104">
            <a:off x="-172754" y="1980994"/>
            <a:ext cx="10887979" cy="10887270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lang="it-IT"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6" name="Titolo 5">
            <a:extLst>
              <a:ext uri="{FF2B5EF4-FFF2-40B4-BE49-F238E27FC236}">
                <a16:creationId xmlns:a16="http://schemas.microsoft.com/office/drawing/2014/main" id="{CCAE5564-6495-4348-821E-71E93DFD95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375" y="3448466"/>
            <a:ext cx="9681153" cy="2108271"/>
          </a:xfrm>
          <a:prstGeom prst="rect">
            <a:avLst/>
          </a:prstGeom>
        </p:spPr>
        <p:txBody>
          <a:bodyPr lIns="0" tIns="360000" rIns="0" bIns="0"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it-IT" dirty="0"/>
              <a:t>Inserire titolo</a:t>
            </a:r>
            <a:br>
              <a:rPr lang="it-IT" dirty="0"/>
            </a:br>
            <a:r>
              <a:rPr lang="it-IT" dirty="0"/>
              <a:t>Presentazione</a:t>
            </a:r>
          </a:p>
        </p:txBody>
      </p:sp>
      <p:sp>
        <p:nvSpPr>
          <p:cNvPr id="18" name="Segnaposto testo 11">
            <a:extLst>
              <a:ext uri="{FF2B5EF4-FFF2-40B4-BE49-F238E27FC236}">
                <a16:creationId xmlns:a16="http://schemas.microsoft.com/office/drawing/2014/main" id="{B4A0A15C-FE78-41C6-AE07-5D9FBC99044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0710" y="2898987"/>
            <a:ext cx="4833938" cy="392112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Sottotitolo</a:t>
            </a:r>
          </a:p>
        </p:txBody>
      </p:sp>
      <p:sp>
        <p:nvSpPr>
          <p:cNvPr id="19" name="Tema / Titolo / Docente  |  00. 00. 0000">
            <a:extLst>
              <a:ext uri="{FF2B5EF4-FFF2-40B4-BE49-F238E27FC236}">
                <a16:creationId xmlns:a16="http://schemas.microsoft.com/office/drawing/2014/main" id="{28827E03-2674-4B64-87BB-E391750828B8}"/>
              </a:ext>
            </a:extLst>
          </p:cNvPr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710" y="5929933"/>
            <a:ext cx="4078060" cy="318490"/>
          </a:xfrm>
          <a:prstGeom prst="rect">
            <a:avLst/>
          </a:prstGeom>
        </p:spPr>
        <p:txBody>
          <a:bodyPr lIns="45719" tIns="45719" rIns="45719" bIns="45719">
            <a:noAutofit/>
          </a:bodyPr>
          <a:lstStyle>
            <a:lvl1pPr>
              <a:lnSpc>
                <a:spcPct val="100000"/>
              </a:lnSpc>
              <a:defRPr sz="1200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marL="0" marR="0" lvl="0" indent="0" algn="l" defTabSz="41275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00. 00. 0000  |  Relatore</a:t>
            </a:r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8EA83D26-4057-468F-BD49-AFDCDEB627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492" y="54046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186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">
    <p:bg>
      <p:bgPr>
        <a:gradFill>
          <a:gsLst>
            <a:gs pos="0">
              <a:schemeClr val="tx1"/>
            </a:gs>
            <a:gs pos="100000">
              <a:srgbClr val="102C5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1109DBD9-E7E8-4D94-8FA4-DE3F5B0CDE0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370990"/>
            <a:ext cx="3866418" cy="877433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B687397-6A15-4CE0-9CC3-0FF15282E829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bg1"/>
                </a:solidFill>
              </a:rPr>
              <a:t>Contatti</a:t>
            </a:r>
          </a:p>
        </p:txBody>
      </p:sp>
      <p:sp>
        <p:nvSpPr>
          <p:cNvPr id="12" name="Cerchio">
            <a:extLst>
              <a:ext uri="{FF2B5EF4-FFF2-40B4-BE49-F238E27FC236}">
                <a16:creationId xmlns:a16="http://schemas.microsoft.com/office/drawing/2014/main" id="{58CE5CED-3735-405C-9C1C-4D3D33FDF687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3" name="Cerchio">
            <a:extLst>
              <a:ext uri="{FF2B5EF4-FFF2-40B4-BE49-F238E27FC236}">
                <a16:creationId xmlns:a16="http://schemas.microsoft.com/office/drawing/2014/main" id="{603B7C59-BEA8-4DDB-BC1D-21B879EC12E7}"/>
              </a:ext>
            </a:extLst>
          </p:cNvPr>
          <p:cNvSpPr/>
          <p:nvPr userDrawn="1"/>
        </p:nvSpPr>
        <p:spPr>
          <a:xfrm rot="16200000" flipH="1">
            <a:off x="7559428" y="2853390"/>
            <a:ext cx="4010432" cy="4010171"/>
          </a:xfrm>
          <a:prstGeom prst="ellipse">
            <a:avLst/>
          </a:prstGeom>
          <a:gradFill flip="none" rotWithShape="1">
            <a:gsLst>
              <a:gs pos="81000">
                <a:schemeClr val="accent2">
                  <a:alpha val="88000"/>
                </a:schemeClr>
              </a:gs>
              <a:gs pos="0">
                <a:schemeClr val="accent1">
                  <a:alpha val="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71C8518-1B33-4477-8F5C-558515A51584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918A7D33-C8B3-466E-ACFB-81F49820AF2D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diritto 15">
            <a:extLst>
              <a:ext uri="{FF2B5EF4-FFF2-40B4-BE49-F238E27FC236}">
                <a16:creationId xmlns:a16="http://schemas.microsoft.com/office/drawing/2014/main" id="{E605665E-8498-4A2E-B068-567421650C00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9525">
            <a:solidFill>
              <a:schemeClr val="accent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lemento grafico 8">
            <a:extLst>
              <a:ext uri="{FF2B5EF4-FFF2-40B4-BE49-F238E27FC236}">
                <a16:creationId xmlns:a16="http://schemas.microsoft.com/office/drawing/2014/main" id="{4E9F806D-0822-4033-8372-4F006BBEA3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2492" y="54046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38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nal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erchio">
            <a:extLst>
              <a:ext uri="{FF2B5EF4-FFF2-40B4-BE49-F238E27FC236}">
                <a16:creationId xmlns:a16="http://schemas.microsoft.com/office/drawing/2014/main" id="{56981913-F8C0-4C8E-BB7B-7BC3561BF2B0}"/>
              </a:ext>
            </a:extLst>
          </p:cNvPr>
          <p:cNvSpPr/>
          <p:nvPr userDrawn="1"/>
        </p:nvSpPr>
        <p:spPr>
          <a:xfrm flipH="1" flipV="1">
            <a:off x="7559558" y="-1156784"/>
            <a:ext cx="4010434" cy="4010172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sp>
        <p:nvSpPr>
          <p:cNvPr id="19" name="Cerchio">
            <a:extLst>
              <a:ext uri="{FF2B5EF4-FFF2-40B4-BE49-F238E27FC236}">
                <a16:creationId xmlns:a16="http://schemas.microsoft.com/office/drawing/2014/main" id="{649E0AD4-335A-42F3-8E0C-15F7DB670B3E}"/>
              </a:ext>
            </a:extLst>
          </p:cNvPr>
          <p:cNvSpPr/>
          <p:nvPr userDrawn="1"/>
        </p:nvSpPr>
        <p:spPr>
          <a:xfrm rot="16200000" flipH="1">
            <a:off x="7559559" y="2853390"/>
            <a:ext cx="4010432" cy="4010171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8000"/>
                </a:schemeClr>
              </a:gs>
              <a:gs pos="10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 lvl="0" algn="ctr" defTabSz="412756"/>
            <a:endParaRPr sz="1600" b="0" i="0" dirty="0">
              <a:solidFill>
                <a:srgbClr val="FFFFFF">
                  <a:alpha val="20092"/>
                </a:srgbClr>
              </a:solidFill>
              <a:latin typeface="Manrope" pitchFamily="2" charset="0"/>
              <a:cs typeface="Arial" panose="020B0604020202020204" pitchFamily="34" charset="0"/>
            </a:endParaRPr>
          </a:p>
        </p:txBody>
      </p: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2B7B3A0A-3A1B-42DE-B9AE-23655BAD3745}"/>
              </a:ext>
            </a:extLst>
          </p:cNvPr>
          <p:cNvCxnSpPr>
            <a:cxnSpLocks/>
          </p:cNvCxnSpPr>
          <p:nvPr userDrawn="1"/>
        </p:nvCxnSpPr>
        <p:spPr>
          <a:xfrm>
            <a:off x="11569992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diritto 10">
            <a:extLst>
              <a:ext uri="{FF2B5EF4-FFF2-40B4-BE49-F238E27FC236}">
                <a16:creationId xmlns:a16="http://schemas.microsoft.com/office/drawing/2014/main" id="{FFD66269-DBF7-485E-8F18-092A9E8BABC4}"/>
              </a:ext>
            </a:extLst>
          </p:cNvPr>
          <p:cNvCxnSpPr>
            <a:cxnSpLocks/>
          </p:cNvCxnSpPr>
          <p:nvPr userDrawn="1"/>
        </p:nvCxnSpPr>
        <p:spPr>
          <a:xfrm>
            <a:off x="0" y="2853390"/>
            <a:ext cx="12192000" cy="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egnaposto testo 6">
            <a:extLst>
              <a:ext uri="{FF2B5EF4-FFF2-40B4-BE49-F238E27FC236}">
                <a16:creationId xmlns:a16="http://schemas.microsoft.com/office/drawing/2014/main" id="{FE3232AE-AF94-5595-3E48-C3AC3D84BB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0075" y="5299986"/>
            <a:ext cx="3866418" cy="948437"/>
          </a:xfrm>
        </p:spPr>
        <p:txBody>
          <a:bodyPr anchor="b">
            <a:noAutofit/>
          </a:bodyPr>
          <a:lstStyle>
            <a:lvl1pPr>
              <a:lnSpc>
                <a:spcPct val="120000"/>
              </a:lnSpc>
              <a:spcBef>
                <a:spcPts val="0"/>
              </a:spcBef>
              <a:defRPr sz="12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it-IT" dirty="0"/>
              <a:t>Via</a:t>
            </a:r>
          </a:p>
          <a:p>
            <a:pPr lvl="0"/>
            <a:r>
              <a:rPr lang="it-IT" dirty="0"/>
              <a:t>T</a:t>
            </a:r>
          </a:p>
          <a:p>
            <a:pPr lvl="0"/>
            <a:r>
              <a:rPr lang="it-IT" dirty="0"/>
              <a:t>@ </a:t>
            </a:r>
          </a:p>
          <a:p>
            <a:pPr lvl="0"/>
            <a:r>
              <a:rPr lang="it-IT" dirty="0" err="1"/>
              <a:t>wwww</a:t>
            </a:r>
            <a:r>
              <a:rPr lang="it-IT" dirty="0"/>
              <a:t>.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69EA8A5-64DF-418E-B5A8-C08F8F564946}"/>
              </a:ext>
            </a:extLst>
          </p:cNvPr>
          <p:cNvSpPr txBox="1"/>
          <p:nvPr userDrawn="1"/>
        </p:nvSpPr>
        <p:spPr>
          <a:xfrm>
            <a:off x="516329" y="4858475"/>
            <a:ext cx="39324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solidFill>
                  <a:schemeClr val="tx2"/>
                </a:solidFill>
              </a:rPr>
              <a:t>Contatti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849496C9-9D61-4746-A355-E099F445E73E}"/>
              </a:ext>
            </a:extLst>
          </p:cNvPr>
          <p:cNvCxnSpPr>
            <a:cxnSpLocks/>
          </p:cNvCxnSpPr>
          <p:nvPr userDrawn="1"/>
        </p:nvCxnSpPr>
        <p:spPr>
          <a:xfrm>
            <a:off x="7559558" y="0"/>
            <a:ext cx="0" cy="6858000"/>
          </a:xfrm>
          <a:prstGeom prst="line">
            <a:avLst/>
          </a:prstGeom>
          <a:ln w="6350">
            <a:solidFill>
              <a:schemeClr val="tx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BA78B9CF-168F-46BC-92BC-EBE14C17EE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1565" y="546802"/>
            <a:ext cx="5607000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1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0"/>
            <a:r>
              <a:rPr lang="it-IT" dirty="0"/>
              <a:t>Secondo livello</a:t>
            </a:r>
          </a:p>
          <a:p>
            <a:pPr lvl="0"/>
            <a:r>
              <a:rPr lang="it-IT" dirty="0"/>
              <a:t>Terzo livello</a:t>
            </a:r>
          </a:p>
          <a:p>
            <a:pPr lvl="0"/>
            <a:r>
              <a:rPr lang="it-IT" dirty="0"/>
              <a:t>Quarto livello</a:t>
            </a:r>
          </a:p>
          <a:p>
            <a:pPr lvl="0"/>
            <a:r>
              <a:rPr lang="it-IT" dirty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C0DE2DC-DBA6-437E-BB4E-13D6007AE7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4" y="39688"/>
            <a:ext cx="2383298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b="1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2393C94-ABEE-455B-B13B-0EB6402D37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16274" y="39688"/>
            <a:ext cx="7598263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A960919-4893-43E8-BAF3-C8C59F419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4538" y="39688"/>
            <a:ext cx="10425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 spc="5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3135EEA2-8D42-4D46-95A6-66E65FDC5EB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21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680" r:id="rId3"/>
    <p:sldLayoutId id="2147483717" r:id="rId4"/>
    <p:sldLayoutId id="2147483681" r:id="rId5"/>
    <p:sldLayoutId id="2147483682" r:id="rId6"/>
    <p:sldLayoutId id="2147483719" r:id="rId7"/>
    <p:sldLayoutId id="2147483740" r:id="rId8"/>
    <p:sldLayoutId id="2147483671" r:id="rId9"/>
    <p:sldLayoutId id="2147483726" r:id="rId10"/>
    <p:sldLayoutId id="2147483727" r:id="rId11"/>
    <p:sldLayoutId id="2147483662" r:id="rId12"/>
    <p:sldLayoutId id="2147483670" r:id="rId13"/>
    <p:sldLayoutId id="2147483720" r:id="rId14"/>
    <p:sldLayoutId id="2147483672" r:id="rId15"/>
    <p:sldLayoutId id="2147483677" r:id="rId16"/>
    <p:sldLayoutId id="2147483743" r:id="rId17"/>
    <p:sldLayoutId id="2147483721" r:id="rId18"/>
    <p:sldLayoutId id="2147483723" r:id="rId19"/>
    <p:sldLayoutId id="2147483724" r:id="rId20"/>
    <p:sldLayoutId id="2147483744" r:id="rId21"/>
    <p:sldLayoutId id="2147483745" r:id="rId22"/>
    <p:sldLayoutId id="2147483746" r:id="rId23"/>
    <p:sldLayoutId id="2147483675" r:id="rId24"/>
    <p:sldLayoutId id="2147483676" r:id="rId25"/>
    <p:sldLayoutId id="2147483739" r:id="rId2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93F0EDA-05BE-4DD7-962F-394BE0791C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F0C82C2-529C-45CC-B0FD-8E1A68BA4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2060575"/>
            <a:ext cx="11522075" cy="44291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4066552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2" r:id="rId2"/>
    <p:sldLayoutId id="2147483731" r:id="rId3"/>
    <p:sldLayoutId id="2147483733" r:id="rId4"/>
    <p:sldLayoutId id="2147483737" r:id="rId5"/>
    <p:sldLayoutId id="2147483734" r:id="rId6"/>
    <p:sldLayoutId id="2147483714" r:id="rId7"/>
    <p:sldLayoutId id="2147483735" r:id="rId8"/>
    <p:sldLayoutId id="2147483736" r:id="rId9"/>
    <p:sldLayoutId id="2147483738" r:id="rId10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lang="it-IT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469" userDrawn="1">
          <p15:clr>
            <a:srgbClr val="F26B43"/>
          </p15:clr>
        </p15:guide>
        <p15:guide id="2" pos="211" userDrawn="1">
          <p15:clr>
            <a:srgbClr val="F26B43"/>
          </p15:clr>
        </p15:guide>
        <p15:guide id="3" pos="2026" userDrawn="1">
          <p15:clr>
            <a:srgbClr val="F26B43"/>
          </p15:clr>
        </p15:guide>
        <p15:guide id="4" pos="1799" userDrawn="1">
          <p15:clr>
            <a:srgbClr val="F26B43"/>
          </p15:clr>
        </p15:guide>
        <p15:guide id="5" orient="horz" pos="1298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  <p15:guide id="7" orient="horz" pos="255" userDrawn="1">
          <p15:clr>
            <a:srgbClr val="F26B43"/>
          </p15:clr>
        </p15:guide>
        <p15:guide id="8" orient="horz" pos="981" userDrawn="1">
          <p15:clr>
            <a:srgbClr val="F26B43"/>
          </p15:clr>
        </p15:guide>
        <p15:guide id="9" orient="horz" pos="504" userDrawn="1">
          <p15:clr>
            <a:srgbClr val="F26B43"/>
          </p15:clr>
        </p15:guide>
        <p15:guide id="10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olimi.it/futuri-studenti/test-e-ammissione/laurea-magistrale" TargetMode="Externa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olimi.it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polimi.it/studenti/piano-degli-studi-e-ofa/" TargetMode="Externa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polimi.it/studenti/piano-degli-studi-e-ofa/" TargetMode="Externa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anagement-eng.polimi.it/" TargetMode="External"/><Relationship Id="rId2" Type="http://schemas.openxmlformats.org/officeDocument/2006/relationships/hyperlink" Target="http://www.polimi.it/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rappresentantistudenti-ccsgestionale@polimi.it" TargetMode="External"/><Relationship Id="rId5" Type="http://schemas.openxmlformats.org/officeDocument/2006/relationships/hyperlink" Target="mailto:management-engineering@polimi.it" TargetMode="External"/><Relationship Id="rId4" Type="http://schemas.openxmlformats.org/officeDocument/2006/relationships/hyperlink" Target="http://www.som.polimi.it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management-eng.polimi.it/" TargetMode="Externa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anagement-eng.polimi.it/en/international-experience/" TargetMode="External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polimi.it/en/campus-e-servizi/international-mobility/study-abroad/the-call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3.tiff"/><Relationship Id="rId4" Type="http://schemas.openxmlformats.org/officeDocument/2006/relationships/image" Target="../media/image22.tif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tiff"/><Relationship Id="rId3" Type="http://schemas.openxmlformats.org/officeDocument/2006/relationships/image" Target="../media/image25.tiff"/><Relationship Id="rId7" Type="http://schemas.openxmlformats.org/officeDocument/2006/relationships/image" Target="../media/image29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tiff"/><Relationship Id="rId5" Type="http://schemas.openxmlformats.org/officeDocument/2006/relationships/image" Target="../media/image27.tiff"/><Relationship Id="rId4" Type="http://schemas.openxmlformats.org/officeDocument/2006/relationships/image" Target="../media/image26.tiff"/><Relationship Id="rId9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://www.alliance4tech.eu/" TargetMode="Externa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www.ingindinf.polimi.it/studenti/tutorato" TargetMode="Externa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41.jfif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11" Type="http://schemas.openxmlformats.org/officeDocument/2006/relationships/image" Target="../media/image49.jpeg"/><Relationship Id="rId5" Type="http://schemas.openxmlformats.org/officeDocument/2006/relationships/image" Target="../media/image43.png"/><Relationship Id="rId10" Type="http://schemas.openxmlformats.org/officeDocument/2006/relationships/image" Target="../media/image48.jpeg"/><Relationship Id="rId4" Type="http://schemas.openxmlformats.org/officeDocument/2006/relationships/image" Target="../media/image42.png"/><Relationship Id="rId9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5" Type="http://schemas.openxmlformats.org/officeDocument/2006/relationships/image" Target="../media/image55.jpeg"/><Relationship Id="rId10" Type="http://schemas.openxmlformats.org/officeDocument/2006/relationships/image" Target="../media/image60.jpeg"/><Relationship Id="rId4" Type="http://schemas.openxmlformats.org/officeDocument/2006/relationships/image" Target="../media/image54.jpeg"/><Relationship Id="rId9" Type="http://schemas.openxmlformats.org/officeDocument/2006/relationships/image" Target="../media/image5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esto 1">
            <a:extLst>
              <a:ext uri="{FF2B5EF4-FFF2-40B4-BE49-F238E27FC236}">
                <a16:creationId xmlns:a16="http://schemas.microsoft.com/office/drawing/2014/main" id="{026BBB7E-2B72-48A5-B8AC-092CE1F3CB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16.09.2026 |  Marika Arena  |  Marco Melacini  </a:t>
            </a: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39C8332-124C-4AAA-8F96-961CED6E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secondo anno di Ingegneria Gestionale</a:t>
            </a:r>
          </a:p>
        </p:txBody>
      </p:sp>
    </p:spTree>
    <p:extLst>
      <p:ext uri="{BB962C8B-B14F-4D97-AF65-F5344CB8AC3E}">
        <p14:creationId xmlns:p14="http://schemas.microsoft.com/office/powerpoint/2010/main" val="18303804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A5188E2-6BAE-4664-BB29-8EF9380EB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</p:spPr>
        <p:txBody>
          <a:bodyPr/>
          <a:lstStyle/>
          <a:p>
            <a:r>
              <a:rPr lang="it-IT" dirty="0"/>
              <a:t>Agenda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42E64AC-F0C6-46B1-B9DC-54CB090569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C7DCA3C-1619-4B86-9806-D597393EB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98263" cy="365125"/>
          </a:xfrm>
        </p:spPr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2A2D0FD-B051-48A0-93B5-6A57326A2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/>
          <a:p>
            <a:fld id="{3135EEA2-8D42-4D46-95A6-66E65FDC5EB1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329410B-3C90-4D6B-86BA-F8ACF7495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3054988"/>
            <a:ext cx="1890652" cy="332803"/>
          </a:xfrm>
        </p:spPr>
        <p:txBody>
          <a:bodyPr/>
          <a:lstStyle/>
          <a:p>
            <a:r>
              <a:rPr lang="it-IT" dirty="0"/>
              <a:t>Il curriculum</a:t>
            </a:r>
          </a:p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D9870DE-C812-4555-80E4-7AE44C70A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19882" y="3054988"/>
            <a:ext cx="1890653" cy="332803"/>
          </a:xfrm>
        </p:spPr>
        <p:txBody>
          <a:bodyPr/>
          <a:lstStyle/>
          <a:p>
            <a:r>
              <a:rPr lang="it-IT" dirty="0"/>
              <a:t>Il piano degli studi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14567687-E1FB-461E-AA74-E2EDE8678E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04802" y="3054988"/>
            <a:ext cx="1890653" cy="681792"/>
          </a:xfrm>
        </p:spPr>
        <p:txBody>
          <a:bodyPr>
            <a:normAutofit/>
          </a:bodyPr>
          <a:lstStyle/>
          <a:p>
            <a:r>
              <a:rPr lang="it-IT" dirty="0"/>
              <a:t>Le opportunità internazionali</a:t>
            </a:r>
          </a:p>
          <a:p>
            <a:endParaRPr lang="it-IT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0619642C-EF86-45F0-A9B9-F7BEEEC2D2A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989722" y="3054988"/>
            <a:ext cx="1890653" cy="332803"/>
          </a:xfrm>
        </p:spPr>
        <p:txBody>
          <a:bodyPr/>
          <a:lstStyle/>
          <a:p>
            <a:r>
              <a:rPr lang="it-IT" dirty="0"/>
              <a:t>Vivere il Campus</a:t>
            </a:r>
          </a:p>
          <a:p>
            <a:endParaRPr lang="it-IT" dirty="0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6B13018-96DA-49B6-82A3-51D4F73673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4963" y="3736780"/>
            <a:ext cx="1890652" cy="1876932"/>
          </a:xfrm>
        </p:spPr>
        <p:txBody>
          <a:bodyPr/>
          <a:lstStyle/>
          <a:p>
            <a:r>
              <a:rPr lang="en-US" dirty="0"/>
              <a:t>Il </a:t>
            </a:r>
            <a:r>
              <a:rPr lang="en-US" dirty="0" err="1"/>
              <a:t>percorso</a:t>
            </a:r>
            <a:r>
              <a:rPr lang="en-US" dirty="0"/>
              <a:t> </a:t>
            </a:r>
            <a:r>
              <a:rPr lang="en-US" dirty="0" err="1"/>
              <a:t>formativo</a:t>
            </a:r>
            <a:endParaRPr lang="en-US" dirty="0"/>
          </a:p>
          <a:p>
            <a:r>
              <a:rPr lang="en-US" dirty="0"/>
              <a:t>Il 2° Anno</a:t>
            </a:r>
          </a:p>
          <a:p>
            <a:r>
              <a:rPr lang="en-US" dirty="0"/>
              <a:t>Il 3° Anno</a:t>
            </a:r>
          </a:p>
          <a:p>
            <a:r>
              <a:rPr lang="en-US" dirty="0"/>
              <a:t>Assessment Center</a:t>
            </a:r>
          </a:p>
          <a:p>
            <a:r>
              <a:rPr lang="en-US" dirty="0" err="1"/>
              <a:t>Regolamento</a:t>
            </a:r>
            <a:r>
              <a:rPr lang="en-US" dirty="0"/>
              <a:t> </a:t>
            </a:r>
            <a:r>
              <a:rPr lang="en-US" dirty="0" err="1"/>
              <a:t>didattico</a:t>
            </a:r>
            <a:endParaRPr lang="en-US" dirty="0"/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24B6477F-52E4-4CB6-9615-6B6C2313DF5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 rot="16200000">
            <a:off x="191706" y="2115911"/>
            <a:ext cx="776376" cy="665702"/>
          </a:xfrm>
        </p:spPr>
        <p:txBody>
          <a:bodyPr/>
          <a:lstStyle/>
          <a:p>
            <a:r>
              <a:rPr lang="it-IT" dirty="0"/>
              <a:t>01</a:t>
            </a:r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F1C60E62-88AE-4D98-BC7C-06BA71DE385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 rot="16200000">
            <a:off x="3076625" y="2115912"/>
            <a:ext cx="776376" cy="665702"/>
          </a:xfrm>
        </p:spPr>
        <p:txBody>
          <a:bodyPr/>
          <a:lstStyle/>
          <a:p>
            <a:r>
              <a:rPr lang="it-IT"/>
              <a:t>02</a:t>
            </a:r>
            <a:endParaRPr lang="it-IT" dirty="0"/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C50E0F8E-19D4-4157-9C83-43DEC2DCDF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 rot="16200000">
            <a:off x="5961544" y="2115912"/>
            <a:ext cx="776376" cy="665702"/>
          </a:xfrm>
        </p:spPr>
        <p:txBody>
          <a:bodyPr/>
          <a:lstStyle/>
          <a:p>
            <a:r>
              <a:rPr lang="it-IT" dirty="0"/>
              <a:t>03</a:t>
            </a:r>
          </a:p>
        </p:txBody>
      </p:sp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761787CE-0ABF-4B77-8550-D70F298A705A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 rot="16200000">
            <a:off x="8846462" y="2115911"/>
            <a:ext cx="776376" cy="665702"/>
          </a:xfrm>
        </p:spPr>
        <p:txBody>
          <a:bodyPr/>
          <a:lstStyle/>
          <a:p>
            <a:r>
              <a:rPr lang="it-IT" dirty="0"/>
              <a:t>04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ED534C6-CBE1-423A-B921-31834D4393B9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219883" y="3736780"/>
            <a:ext cx="1890652" cy="1876932"/>
          </a:xfrm>
        </p:spPr>
        <p:txBody>
          <a:bodyPr/>
          <a:lstStyle/>
          <a:p>
            <a:r>
              <a:rPr lang="en-US" dirty="0" err="1"/>
              <a:t>Informazioni</a:t>
            </a:r>
            <a:r>
              <a:rPr lang="en-US" dirty="0"/>
              <a:t> </a:t>
            </a:r>
            <a:r>
              <a:rPr lang="en-US" dirty="0" err="1"/>
              <a:t>generali</a:t>
            </a:r>
            <a:endParaRPr lang="en-US" dirty="0"/>
          </a:p>
          <a:p>
            <a:r>
              <a:rPr lang="en-US" dirty="0" err="1"/>
              <a:t>Errori</a:t>
            </a:r>
            <a:r>
              <a:rPr lang="en-US" dirty="0"/>
              <a:t> </a:t>
            </a:r>
            <a:r>
              <a:rPr lang="en-US" dirty="0" err="1"/>
              <a:t>comuni</a:t>
            </a:r>
            <a:endParaRPr lang="en-US" dirty="0"/>
          </a:p>
          <a:p>
            <a:r>
              <a:rPr lang="en-US" dirty="0"/>
              <a:t>Le figure di </a:t>
            </a:r>
            <a:r>
              <a:rPr lang="en-US" dirty="0" err="1"/>
              <a:t>riferimento</a:t>
            </a:r>
            <a:endParaRPr lang="en-US" dirty="0"/>
          </a:p>
          <a:p>
            <a:r>
              <a:rPr lang="en-US" dirty="0"/>
              <a:t>I </a:t>
            </a:r>
            <a:r>
              <a:rPr lang="en-US" dirty="0" err="1"/>
              <a:t>contatti</a:t>
            </a:r>
            <a:r>
              <a:rPr lang="en-US" dirty="0"/>
              <a:t> </a:t>
            </a:r>
            <a:r>
              <a:rPr lang="en-US" dirty="0" err="1"/>
              <a:t>principali</a:t>
            </a:r>
            <a:endParaRPr lang="it-IT" dirty="0"/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19F4B322-B8F5-465E-B0CE-CD1D7F4B56E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104803" y="3736780"/>
            <a:ext cx="2182854" cy="1876932"/>
          </a:xfrm>
        </p:spPr>
        <p:txBody>
          <a:bodyPr>
            <a:normAutofit/>
          </a:bodyPr>
          <a:lstStyle/>
          <a:p>
            <a:r>
              <a:rPr lang="en-US" dirty="0"/>
              <a:t>International Exchanges</a:t>
            </a:r>
          </a:p>
          <a:p>
            <a:r>
              <a:rPr lang="en-US" dirty="0"/>
              <a:t>International Double Degree</a:t>
            </a:r>
          </a:p>
          <a:p>
            <a:r>
              <a:rPr lang="en-US" dirty="0"/>
              <a:t>UNITECH</a:t>
            </a:r>
          </a:p>
          <a:p>
            <a:r>
              <a:rPr lang="en-US" dirty="0"/>
              <a:t>Alliance4Tech</a:t>
            </a:r>
          </a:p>
          <a:p>
            <a:endParaRPr lang="it-IT" dirty="0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11AEF04B-635C-4331-AB5B-0A0E468AAB9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989721" y="3736780"/>
            <a:ext cx="2433022" cy="1876932"/>
          </a:xfrm>
        </p:spPr>
        <p:txBody>
          <a:bodyPr>
            <a:normAutofit/>
          </a:bodyPr>
          <a:lstStyle/>
          <a:p>
            <a:r>
              <a:rPr lang="en-US" dirty="0"/>
              <a:t>Alumni community</a:t>
            </a:r>
          </a:p>
          <a:p>
            <a:r>
              <a:rPr lang="en-US" dirty="0"/>
              <a:t>Peer to peer</a:t>
            </a:r>
          </a:p>
          <a:p>
            <a:r>
              <a:rPr lang="en-US" dirty="0"/>
              <a:t>Student community</a:t>
            </a:r>
          </a:p>
          <a:p>
            <a:r>
              <a:rPr lang="en-US" dirty="0"/>
              <a:t>Students’ Representatives</a:t>
            </a:r>
          </a:p>
          <a:p>
            <a:r>
              <a:rPr lang="en-US" dirty="0"/>
              <a:t>Clubs &amp; Associations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608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BF890-3CFD-0841-F18F-3B93B2D28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9017C72-5862-B9B4-4B79-6D6F06F09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DCEE561-3BAD-DB0B-FEE1-A61AEDD1CB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4717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C568EB-16F6-1E08-153B-B42DE5C3D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976B59-ED1F-EF51-143F-FD91E279C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Percorso Formativo della Laurea Triennale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F09B745-5626-FFEF-C390-6E7503DAD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373D90E-DF18-4CF2-FD1A-3B72CFADE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4EA9168-B4F0-7BE4-22C6-17049BB4B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4</a:t>
            </a:fld>
            <a:endParaRPr lang="it-IT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649270A8-E5A6-5960-10AA-86E167B33426}"/>
              </a:ext>
            </a:extLst>
          </p:cNvPr>
          <p:cNvSpPr/>
          <p:nvPr/>
        </p:nvSpPr>
        <p:spPr>
          <a:xfrm rot="5400000">
            <a:off x="1247299" y="4457875"/>
            <a:ext cx="3062514" cy="360000"/>
          </a:xfrm>
          <a:prstGeom prst="roundRect">
            <a:avLst>
              <a:gd name="adj" fmla="val 2769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Economico-gestionali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DF22E8F-D3BC-79DD-DE4A-09738C6A0389}"/>
              </a:ext>
            </a:extLst>
          </p:cNvPr>
          <p:cNvSpPr/>
          <p:nvPr/>
        </p:nvSpPr>
        <p:spPr>
          <a:xfrm rot="5400000">
            <a:off x="659937" y="4277874"/>
            <a:ext cx="3062514" cy="720000"/>
          </a:xfrm>
          <a:prstGeom prst="roundRect">
            <a:avLst>
              <a:gd name="adj" fmla="val 15603"/>
            </a:avLst>
          </a:prstGeom>
          <a:solidFill>
            <a:srgbClr val="102C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Ingegneristiche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1CED39FF-4EB6-3101-9958-25BF469C8C82}"/>
              </a:ext>
            </a:extLst>
          </p:cNvPr>
          <p:cNvSpPr/>
          <p:nvPr/>
        </p:nvSpPr>
        <p:spPr>
          <a:xfrm rot="5400000">
            <a:off x="-476294" y="3917875"/>
            <a:ext cx="3062514" cy="1440000"/>
          </a:xfrm>
          <a:prstGeom prst="roundRect">
            <a:avLst>
              <a:gd name="adj" fmla="val 815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Scientifiche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925C2B1-8241-9144-588E-0F786A22E0F7}"/>
              </a:ext>
            </a:extLst>
          </p:cNvPr>
          <p:cNvSpPr/>
          <p:nvPr/>
        </p:nvSpPr>
        <p:spPr>
          <a:xfrm rot="5400000">
            <a:off x="3995682" y="4223876"/>
            <a:ext cx="3062514" cy="828000"/>
          </a:xfrm>
          <a:prstGeom prst="roundRect">
            <a:avLst>
              <a:gd name="adj" fmla="val 15603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Economico-gestionali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F2BE658-1AFE-F2C7-D1AD-1EB4A566AC7A}"/>
              </a:ext>
            </a:extLst>
          </p:cNvPr>
          <p:cNvSpPr/>
          <p:nvPr/>
        </p:nvSpPr>
        <p:spPr>
          <a:xfrm rot="5400000">
            <a:off x="3110811" y="4223875"/>
            <a:ext cx="3062514" cy="828000"/>
          </a:xfrm>
          <a:prstGeom prst="roundRect">
            <a:avLst>
              <a:gd name="adj" fmla="val 15603"/>
            </a:avLst>
          </a:prstGeom>
          <a:solidFill>
            <a:srgbClr val="102C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Ingegneristiche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77BF52E-E36A-7AD4-DED5-A66203DF1E13}"/>
              </a:ext>
            </a:extLst>
          </p:cNvPr>
          <p:cNvSpPr/>
          <p:nvPr/>
        </p:nvSpPr>
        <p:spPr>
          <a:xfrm rot="5400000">
            <a:off x="2242055" y="4223874"/>
            <a:ext cx="3062514" cy="828000"/>
          </a:xfrm>
          <a:prstGeom prst="roundRect">
            <a:avLst>
              <a:gd name="adj" fmla="val 15603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Scientifiche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9B2AE044-0992-D58C-BC9C-8617565999CB}"/>
              </a:ext>
            </a:extLst>
          </p:cNvPr>
          <p:cNvSpPr/>
          <p:nvPr/>
        </p:nvSpPr>
        <p:spPr>
          <a:xfrm rot="5400000">
            <a:off x="5170437" y="4277874"/>
            <a:ext cx="3062514" cy="720000"/>
          </a:xfrm>
          <a:prstGeom prst="roundRect">
            <a:avLst>
              <a:gd name="adj" fmla="val 15603"/>
            </a:avLst>
          </a:prstGeom>
          <a:solidFill>
            <a:srgbClr val="102C5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Ingegneristiche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009E7D47-1366-A144-ABEE-54A2C4082F2D}"/>
              </a:ext>
            </a:extLst>
          </p:cNvPr>
          <p:cNvSpPr/>
          <p:nvPr/>
        </p:nvSpPr>
        <p:spPr>
          <a:xfrm rot="5400000">
            <a:off x="6123021" y="4097874"/>
            <a:ext cx="3062514" cy="1080000"/>
          </a:xfrm>
          <a:prstGeom prst="roundRect">
            <a:avLst>
              <a:gd name="adj" fmla="val 9555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Discipline Economico-gestionali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E202A62-D9EC-5B8E-2739-03151C795AA4}"/>
              </a:ext>
            </a:extLst>
          </p:cNvPr>
          <p:cNvSpPr/>
          <p:nvPr/>
        </p:nvSpPr>
        <p:spPr>
          <a:xfrm rot="5400000">
            <a:off x="7075604" y="4277874"/>
            <a:ext cx="3062514" cy="720000"/>
          </a:xfrm>
          <a:prstGeom prst="roundRect">
            <a:avLst>
              <a:gd name="adj" fmla="val 9555"/>
            </a:avLst>
          </a:prstGeom>
          <a:solidFill>
            <a:srgbClr val="B6B6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/>
              <a:t>Prova Finale</a:t>
            </a:r>
            <a:br>
              <a:rPr lang="it-IT" sz="1400" b="1" dirty="0"/>
            </a:br>
            <a:r>
              <a:rPr lang="it-IT" sz="1400" b="1" dirty="0"/>
              <a:t>Tirocinio/Progetto in azienda</a:t>
            </a:r>
            <a:br>
              <a:rPr lang="it-IT" sz="1400" b="1" dirty="0"/>
            </a:br>
            <a:r>
              <a:rPr lang="it-IT" sz="1400" b="1" dirty="0"/>
              <a:t>Laboratorio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FF1348A6-C766-AE13-0998-51FEA34A7B81}"/>
              </a:ext>
            </a:extLst>
          </p:cNvPr>
          <p:cNvSpPr/>
          <p:nvPr/>
        </p:nvSpPr>
        <p:spPr>
          <a:xfrm>
            <a:off x="9833912" y="2469100"/>
            <a:ext cx="1961250" cy="580012"/>
          </a:xfrm>
          <a:prstGeom prst="roundRect">
            <a:avLst>
              <a:gd name="adj" fmla="val 22067"/>
            </a:avLst>
          </a:prstGeom>
          <a:noFill/>
          <a:ln w="28575">
            <a:solidFill>
              <a:srgbClr val="102C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Lavoro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D0CE2F9-5866-CC9B-17FB-F02EA4E12588}"/>
              </a:ext>
            </a:extLst>
          </p:cNvPr>
          <p:cNvSpPr/>
          <p:nvPr/>
        </p:nvSpPr>
        <p:spPr>
          <a:xfrm>
            <a:off x="9833911" y="4318895"/>
            <a:ext cx="1961249" cy="1138476"/>
          </a:xfrm>
          <a:prstGeom prst="roundRect">
            <a:avLst>
              <a:gd name="adj" fmla="val 9555"/>
            </a:avLst>
          </a:prstGeom>
          <a:noFill/>
          <a:ln w="28575">
            <a:solidFill>
              <a:srgbClr val="102C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Laurea Magistrale Ingegneria Gestionale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6D43A55-92B4-2B67-0814-0B611039D36F}"/>
              </a:ext>
            </a:extLst>
          </p:cNvPr>
          <p:cNvSpPr/>
          <p:nvPr/>
        </p:nvSpPr>
        <p:spPr>
          <a:xfrm>
            <a:off x="9833912" y="5599893"/>
            <a:ext cx="1961250" cy="569238"/>
          </a:xfrm>
          <a:prstGeom prst="roundRect">
            <a:avLst>
              <a:gd name="adj" fmla="val 17204"/>
            </a:avLst>
          </a:prstGeom>
          <a:noFill/>
          <a:ln w="28575">
            <a:solidFill>
              <a:srgbClr val="102C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400" b="1" dirty="0">
                <a:solidFill>
                  <a:schemeClr val="tx1"/>
                </a:solidFill>
              </a:rPr>
              <a:t>Altre lauree magistrali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4720F1E-815D-9865-E7B8-A0625FBF81D2}"/>
              </a:ext>
            </a:extLst>
          </p:cNvPr>
          <p:cNvSpPr txBox="1"/>
          <p:nvPr/>
        </p:nvSpPr>
        <p:spPr>
          <a:xfrm>
            <a:off x="787100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45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609390D4-76ED-DAEA-7957-D9981734BABD}"/>
              </a:ext>
            </a:extLst>
          </p:cNvPr>
          <p:cNvSpPr txBox="1"/>
          <p:nvPr/>
        </p:nvSpPr>
        <p:spPr>
          <a:xfrm>
            <a:off x="2508245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5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C182DBED-D8BD-3AA1-A637-4F9B2C2CDA75}"/>
              </a:ext>
            </a:extLst>
          </p:cNvPr>
          <p:cNvSpPr txBox="1"/>
          <p:nvPr/>
        </p:nvSpPr>
        <p:spPr>
          <a:xfrm>
            <a:off x="1926635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10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DFCB231-60FB-BA66-450A-EB6255014274}"/>
              </a:ext>
            </a:extLst>
          </p:cNvPr>
          <p:cNvSpPr txBox="1"/>
          <p:nvPr/>
        </p:nvSpPr>
        <p:spPr>
          <a:xfrm>
            <a:off x="3505450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20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003352F4-7A2F-9DDB-6118-508B9D1E45A9}"/>
              </a:ext>
            </a:extLst>
          </p:cNvPr>
          <p:cNvSpPr txBox="1"/>
          <p:nvPr/>
        </p:nvSpPr>
        <p:spPr>
          <a:xfrm>
            <a:off x="4374206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20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C97233F2-42BA-6D93-7ED7-9D5D61D4EA69}"/>
              </a:ext>
            </a:extLst>
          </p:cNvPr>
          <p:cNvSpPr txBox="1"/>
          <p:nvPr/>
        </p:nvSpPr>
        <p:spPr>
          <a:xfrm>
            <a:off x="5242962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20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6B16D36B-F76A-E6E4-3EC5-C35B8B0918EF}"/>
              </a:ext>
            </a:extLst>
          </p:cNvPr>
          <p:cNvSpPr txBox="1"/>
          <p:nvPr/>
        </p:nvSpPr>
        <p:spPr>
          <a:xfrm>
            <a:off x="6433832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10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F71AE2BB-5A68-8E11-E62D-9EBE46D28E1B}"/>
              </a:ext>
            </a:extLst>
          </p:cNvPr>
          <p:cNvSpPr txBox="1"/>
          <p:nvPr/>
        </p:nvSpPr>
        <p:spPr>
          <a:xfrm>
            <a:off x="7386416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40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CCE365B4-81A4-8D5D-F7B3-A6AD924021C0}"/>
              </a:ext>
            </a:extLst>
          </p:cNvPr>
          <p:cNvSpPr txBox="1"/>
          <p:nvPr/>
        </p:nvSpPr>
        <p:spPr>
          <a:xfrm>
            <a:off x="8339000" y="2644952"/>
            <a:ext cx="53572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100" dirty="0"/>
              <a:t>10</a:t>
            </a:r>
            <a:br>
              <a:rPr lang="it-IT" sz="1100" dirty="0"/>
            </a:br>
            <a:r>
              <a:rPr lang="it-IT" sz="1100" dirty="0"/>
              <a:t>ECTS</a:t>
            </a:r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124EDD3E-20AF-26FD-8FA4-EC95C721D0A1}"/>
              </a:ext>
            </a:extLst>
          </p:cNvPr>
          <p:cNvSpPr/>
          <p:nvPr/>
        </p:nvSpPr>
        <p:spPr>
          <a:xfrm>
            <a:off x="334963" y="2451100"/>
            <a:ext cx="2623593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98B8E6E-D640-6EA2-55CA-C63651B29AC4}"/>
              </a:ext>
            </a:extLst>
          </p:cNvPr>
          <p:cNvSpPr txBox="1"/>
          <p:nvPr/>
        </p:nvSpPr>
        <p:spPr>
          <a:xfrm>
            <a:off x="334963" y="2081767"/>
            <a:ext cx="2623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2"/>
                </a:solidFill>
              </a:rPr>
              <a:t>1° Anno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DD853328-2F03-AE6D-3949-E7495E10715B}"/>
              </a:ext>
            </a:extLst>
          </p:cNvPr>
          <p:cNvSpPr/>
          <p:nvPr/>
        </p:nvSpPr>
        <p:spPr>
          <a:xfrm>
            <a:off x="3375108" y="2451100"/>
            <a:ext cx="2592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3016A428-E409-6822-D90B-7CEBD190BA62}"/>
              </a:ext>
            </a:extLst>
          </p:cNvPr>
          <p:cNvSpPr txBox="1"/>
          <p:nvPr/>
        </p:nvSpPr>
        <p:spPr>
          <a:xfrm>
            <a:off x="3359312" y="2081767"/>
            <a:ext cx="2623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2"/>
                </a:solidFill>
              </a:rPr>
              <a:t>2° Anno</a:t>
            </a:r>
          </a:p>
        </p:txBody>
      </p:sp>
      <p:sp>
        <p:nvSpPr>
          <p:cNvPr id="33" name="Rettangolo con angoli arrotondati 32">
            <a:extLst>
              <a:ext uri="{FF2B5EF4-FFF2-40B4-BE49-F238E27FC236}">
                <a16:creationId xmlns:a16="http://schemas.microsoft.com/office/drawing/2014/main" id="{4E55EEAD-E397-D13A-E5DF-33C98FCC9B5C}"/>
              </a:ext>
            </a:extLst>
          </p:cNvPr>
          <p:cNvSpPr/>
          <p:nvPr/>
        </p:nvSpPr>
        <p:spPr>
          <a:xfrm>
            <a:off x="6357490" y="2451100"/>
            <a:ext cx="2592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CBC24D6-8974-7839-BECC-A092294159D8}"/>
              </a:ext>
            </a:extLst>
          </p:cNvPr>
          <p:cNvSpPr txBox="1"/>
          <p:nvPr/>
        </p:nvSpPr>
        <p:spPr>
          <a:xfrm>
            <a:off x="6341694" y="2081767"/>
            <a:ext cx="2623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b="1" dirty="0">
                <a:solidFill>
                  <a:schemeClr val="tx2"/>
                </a:solidFill>
              </a:rPr>
              <a:t>3° Anno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D390D574-3C75-E6FC-3123-343BF1EB8E8B}"/>
              </a:ext>
            </a:extLst>
          </p:cNvPr>
          <p:cNvSpPr txBox="1"/>
          <p:nvPr/>
        </p:nvSpPr>
        <p:spPr>
          <a:xfrm>
            <a:off x="9833911" y="3829152"/>
            <a:ext cx="19612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100" dirty="0"/>
              <a:t>Selezione per</a:t>
            </a:r>
          </a:p>
          <a:p>
            <a:pPr algn="ctr"/>
            <a:r>
              <a:rPr lang="it-IT" sz="1100" dirty="0"/>
              <a:t>laurea magistrale</a:t>
            </a:r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352533AB-2F44-09DD-A4B3-ED10A5E2ADDC}"/>
              </a:ext>
            </a:extLst>
          </p:cNvPr>
          <p:cNvSpPr/>
          <p:nvPr/>
        </p:nvSpPr>
        <p:spPr>
          <a:xfrm rot="5400000">
            <a:off x="7969700" y="4096826"/>
            <a:ext cx="2808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Rettangolo con angoli arrotondati 36">
            <a:extLst>
              <a:ext uri="{FF2B5EF4-FFF2-40B4-BE49-F238E27FC236}">
                <a16:creationId xmlns:a16="http://schemas.microsoft.com/office/drawing/2014/main" id="{88F37A90-57F0-141B-D745-9A43949B284F}"/>
              </a:ext>
            </a:extLst>
          </p:cNvPr>
          <p:cNvSpPr/>
          <p:nvPr/>
        </p:nvSpPr>
        <p:spPr>
          <a:xfrm>
            <a:off x="9355700" y="2710826"/>
            <a:ext cx="360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8" name="Rettangolo con angoli arrotondati 37">
            <a:extLst>
              <a:ext uri="{FF2B5EF4-FFF2-40B4-BE49-F238E27FC236}">
                <a16:creationId xmlns:a16="http://schemas.microsoft.com/office/drawing/2014/main" id="{0AB3E378-4FB4-BCCE-57F7-967E4484DEA2}"/>
              </a:ext>
            </a:extLst>
          </p:cNvPr>
          <p:cNvSpPr/>
          <p:nvPr/>
        </p:nvSpPr>
        <p:spPr>
          <a:xfrm>
            <a:off x="9355700" y="5498837"/>
            <a:ext cx="360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Rettangolo con angoli arrotondati 38">
            <a:extLst>
              <a:ext uri="{FF2B5EF4-FFF2-40B4-BE49-F238E27FC236}">
                <a16:creationId xmlns:a16="http://schemas.microsoft.com/office/drawing/2014/main" id="{40097414-E454-8CE4-EADF-7CDA7974C8EE}"/>
              </a:ext>
            </a:extLst>
          </p:cNvPr>
          <p:cNvSpPr/>
          <p:nvPr/>
        </p:nvSpPr>
        <p:spPr>
          <a:xfrm>
            <a:off x="9103700" y="4636229"/>
            <a:ext cx="288000" cy="36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32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20D7B-A9C5-202C-2785-21A7F20906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00447B-7D1F-D082-B354-CE7F0A039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 degli Studi</a:t>
            </a:r>
            <a:br>
              <a:rPr lang="it-IT" dirty="0"/>
            </a:br>
            <a:r>
              <a:rPr lang="it-IT" dirty="0"/>
              <a:t>2° anno</a:t>
            </a:r>
          </a:p>
        </p:txBody>
      </p:sp>
      <p:graphicFrame>
        <p:nvGraphicFramePr>
          <p:cNvPr id="7" name="Tabella 7">
            <a:extLst>
              <a:ext uri="{FF2B5EF4-FFF2-40B4-BE49-F238E27FC236}">
                <a16:creationId xmlns:a16="http://schemas.microsoft.com/office/drawing/2014/main" id="{BCB98FFD-C4C9-C50D-F771-39DF645CEA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0746302"/>
              </p:ext>
            </p:extLst>
          </p:nvPr>
        </p:nvGraphicFramePr>
        <p:xfrm>
          <a:off x="334963" y="2060574"/>
          <a:ext cx="11522076" cy="3825979"/>
        </p:xfrm>
        <a:graphic>
          <a:graphicData uri="http://schemas.openxmlformats.org/drawingml/2006/table">
            <a:tbl>
              <a:tblPr firstRow="1" firstCol="1">
                <a:tableStyleId>{FABFCF23-3B69-468F-B69F-88F6DE6A72F2}</a:tableStyleId>
              </a:tblPr>
              <a:tblGrid>
                <a:gridCol w="4861151">
                  <a:extLst>
                    <a:ext uri="{9D8B030D-6E8A-4147-A177-3AD203B41FA5}">
                      <a16:colId xmlns:a16="http://schemas.microsoft.com/office/drawing/2014/main" val="2566041459"/>
                    </a:ext>
                  </a:extLst>
                </a:gridCol>
                <a:gridCol w="3338286">
                  <a:extLst>
                    <a:ext uri="{9D8B030D-6E8A-4147-A177-3AD203B41FA5}">
                      <a16:colId xmlns:a16="http://schemas.microsoft.com/office/drawing/2014/main" val="2230048493"/>
                    </a:ext>
                  </a:extLst>
                </a:gridCol>
                <a:gridCol w="3322639">
                  <a:extLst>
                    <a:ext uri="{9D8B030D-6E8A-4147-A177-3AD203B41FA5}">
                      <a16:colId xmlns:a16="http://schemas.microsoft.com/office/drawing/2014/main" val="100590840"/>
                    </a:ext>
                  </a:extLst>
                </a:gridCol>
              </a:tblGrid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2°</a:t>
                      </a:r>
                      <a:r>
                        <a:rPr lang="it-IT" sz="1400" u="none" strike="noStrike" baseline="0" dirty="0">
                          <a:effectLst/>
                          <a:latin typeface="+mj-lt"/>
                        </a:rPr>
                        <a:t> ANNO - Insegnamenti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Sem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ECTS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95736"/>
                  </a:ext>
                </a:extLst>
              </a:tr>
              <a:tr h="593887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u="none" strike="noStrike" dirty="0">
                          <a:effectLst/>
                          <a:latin typeface="+mj-lt"/>
                        </a:rPr>
                        <a:t>Metodi di Ottimizzazione della Ricerca Operativa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12665"/>
                  </a:ext>
                </a:extLst>
              </a:tr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Fondamenti</a:t>
                      </a:r>
                      <a:r>
                        <a:rPr lang="en-US" sz="1400" b="0" u="none" strike="noStrike" dirty="0">
                          <a:effectLst/>
                          <a:latin typeface="+mj-lt"/>
                        </a:rPr>
                        <a:t> di </a:t>
                      </a:r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Automazione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21629"/>
                  </a:ext>
                </a:extLst>
              </a:tr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>
                          <a:effectLst/>
                          <a:latin typeface="+mj-lt"/>
                        </a:rPr>
                        <a:t>Impresa e </a:t>
                      </a:r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Decisioni</a:t>
                      </a:r>
                      <a:r>
                        <a:rPr lang="en-US" sz="1400" b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Strategiche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82299"/>
                  </a:ext>
                </a:extLst>
              </a:tr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Tecnologia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Meccanica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 </a:t>
                      </a:r>
                      <a:r>
                        <a:rPr lang="en-US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Qualità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194850"/>
                  </a:ext>
                </a:extLst>
              </a:tr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Tecnologie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Digitali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420942"/>
                  </a:ext>
                </a:extLst>
              </a:tr>
              <a:tr h="53868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Gestione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Sistemi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Logistici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Produttivi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430610"/>
                  </a:ext>
                </a:extLst>
              </a:tr>
            </a:tbl>
          </a:graphicData>
        </a:graphic>
      </p:graphicFrame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DDDC6D-625B-B86A-F9E3-73170F75D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2CBBAA-24F2-C2FF-5E1C-3A59F56CD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894550-5B7E-DD5A-D807-31B9EBDE3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261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193529-ABB8-F421-E4B8-D7BBCF8A9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0607B2CC-84CF-1587-A182-297E325D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 degli Studi</a:t>
            </a:r>
            <a:br>
              <a:rPr lang="it-IT" dirty="0"/>
            </a:br>
            <a:r>
              <a:rPr lang="it-IT" dirty="0"/>
              <a:t>3° anno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BEEC1E0-2DCC-7574-63CB-B858B323F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7BDCC7F-CFB5-5EF3-DC83-9ED1765C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C75EA0-2432-759B-215D-24400FB5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6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8FD3A16-76B5-D0E8-229D-B168BA8ACD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5" y="2060575"/>
            <a:ext cx="2881310" cy="4429125"/>
          </a:xfrm>
        </p:spPr>
        <p:txBody>
          <a:bodyPr/>
          <a:lstStyle/>
          <a:p>
            <a:r>
              <a:rPr lang="it-IT" dirty="0"/>
              <a:t>Sia il </a:t>
            </a:r>
            <a:r>
              <a:rPr lang="it-IT" i="1" dirty="0"/>
              <a:t>Project Work </a:t>
            </a:r>
            <a:r>
              <a:rPr lang="it-IT" dirty="0"/>
              <a:t>(PW), sia il </a:t>
            </a:r>
            <a:r>
              <a:rPr lang="it-IT" i="1" dirty="0"/>
              <a:t>Laboratorio di Analisi e Modellizzazione dei Processi </a:t>
            </a:r>
            <a:r>
              <a:rPr lang="it-IT" dirty="0"/>
              <a:t>(LAMP) attribuiscono un </a:t>
            </a:r>
            <a:r>
              <a:rPr lang="it-IT" b="1" dirty="0"/>
              <a:t>punteggio, compreso fra 0 e 7 punti, da aggiungersi alla media degli esami </a:t>
            </a:r>
            <a:r>
              <a:rPr lang="it-IT" dirty="0"/>
              <a:t>(espressa in centodecimi)</a:t>
            </a:r>
          </a:p>
          <a:p>
            <a:endParaRPr lang="it-IT" dirty="0"/>
          </a:p>
          <a:p>
            <a:r>
              <a:rPr lang="it-IT" dirty="0"/>
              <a:t>La conferma della scelta effettuata è funzione di una graduatoria (criteri dei bandi </a:t>
            </a:r>
            <a:r>
              <a:rPr lang="it-IT" dirty="0" err="1"/>
              <a:t>erasmus</a:t>
            </a:r>
            <a:r>
              <a:rPr lang="it-IT" dirty="0"/>
              <a:t>)</a:t>
            </a:r>
          </a:p>
          <a:p>
            <a:endParaRPr lang="it-IT" dirty="0"/>
          </a:p>
        </p:txBody>
      </p:sp>
      <p:graphicFrame>
        <p:nvGraphicFramePr>
          <p:cNvPr id="3" name="Tabella 7">
            <a:extLst>
              <a:ext uri="{FF2B5EF4-FFF2-40B4-BE49-F238E27FC236}">
                <a16:creationId xmlns:a16="http://schemas.microsoft.com/office/drawing/2014/main" id="{717D275F-D8B8-92D7-CF4C-0B4D0D0B10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9977943"/>
              </p:ext>
            </p:extLst>
          </p:nvPr>
        </p:nvGraphicFramePr>
        <p:xfrm>
          <a:off x="4882520" y="812652"/>
          <a:ext cx="6974518" cy="5682006"/>
        </p:xfrm>
        <a:graphic>
          <a:graphicData uri="http://schemas.openxmlformats.org/drawingml/2006/table">
            <a:tbl>
              <a:tblPr firstRow="1" firstCol="1">
                <a:tableStyleId>{FABFCF23-3B69-468F-B69F-88F6DE6A72F2}</a:tableStyleId>
              </a:tblPr>
              <a:tblGrid>
                <a:gridCol w="4740451">
                  <a:extLst>
                    <a:ext uri="{9D8B030D-6E8A-4147-A177-3AD203B41FA5}">
                      <a16:colId xmlns:a16="http://schemas.microsoft.com/office/drawing/2014/main" val="2566041459"/>
                    </a:ext>
                  </a:extLst>
                </a:gridCol>
                <a:gridCol w="725715">
                  <a:extLst>
                    <a:ext uri="{9D8B030D-6E8A-4147-A177-3AD203B41FA5}">
                      <a16:colId xmlns:a16="http://schemas.microsoft.com/office/drawing/2014/main" val="2230048493"/>
                    </a:ext>
                  </a:extLst>
                </a:gridCol>
                <a:gridCol w="765276">
                  <a:extLst>
                    <a:ext uri="{9D8B030D-6E8A-4147-A177-3AD203B41FA5}">
                      <a16:colId xmlns:a16="http://schemas.microsoft.com/office/drawing/2014/main" val="100590840"/>
                    </a:ext>
                  </a:extLst>
                </a:gridCol>
                <a:gridCol w="743076">
                  <a:extLst>
                    <a:ext uri="{9D8B030D-6E8A-4147-A177-3AD203B41FA5}">
                      <a16:colId xmlns:a16="http://schemas.microsoft.com/office/drawing/2014/main" val="4282413556"/>
                    </a:ext>
                  </a:extLst>
                </a:gridCol>
              </a:tblGrid>
              <a:tr h="406548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3°</a:t>
                      </a:r>
                      <a:r>
                        <a:rPr lang="it-IT" sz="1400" u="none" strike="noStrike" baseline="0" dirty="0">
                          <a:effectLst/>
                          <a:latin typeface="+mj-lt"/>
                        </a:rPr>
                        <a:t> ANNO - Insegnamenti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Sem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ECTS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ECTS</a:t>
                      </a:r>
                      <a:endParaRPr lang="it-IT" sz="1400" b="1" i="1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95736"/>
                  </a:ext>
                </a:extLst>
              </a:tr>
              <a:tr h="463196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u="none" strike="noStrike" dirty="0">
                          <a:effectLst/>
                          <a:latin typeface="+mj-lt"/>
                        </a:rPr>
                        <a:t>Sistemi Integrati di Produzione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12665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algn="l" fontAlgn="b"/>
                      <a:r>
                        <a:rPr lang="it-IT" sz="1400" b="0" u="none" strike="noStrike" dirty="0">
                          <a:effectLst/>
                          <a:latin typeface="+mj-lt"/>
                        </a:rPr>
                        <a:t>Fondamenti</a:t>
                      </a:r>
                      <a:r>
                        <a:rPr lang="it-IT" sz="1400" b="0" u="none" strike="noStrike" baseline="0" dirty="0">
                          <a:effectLst/>
                          <a:latin typeface="+mj-lt"/>
                        </a:rPr>
                        <a:t> Chimici per le Tecnologie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621629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Sistemi</a:t>
                      </a:r>
                      <a:r>
                        <a:rPr lang="en-US" sz="1400" b="0" u="none" strike="noStrike" dirty="0"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u="none" strike="noStrike" dirty="0" err="1">
                          <a:effectLst/>
                          <a:latin typeface="+mj-lt"/>
                        </a:rPr>
                        <a:t>Energetici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chemeClr val="dk1"/>
                          </a:solidFill>
                          <a:effectLst/>
                          <a:latin typeface="+mj-lt"/>
                        </a:rPr>
                        <a:t>1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082299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Applicazioni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dell’Energia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4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Elettrica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194850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Meccanica dei materiali solidi e strutture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2420942"/>
                  </a:ext>
                </a:extLst>
              </a:tr>
              <a:tr h="597142"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it-IT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Modellistica e prototipazione virtuale</a:t>
                      </a:r>
                      <a:r>
                        <a:rPr lang="it-IT" sz="1400" b="0" i="0" u="none" strike="noStrike" kern="1200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dei sistemi meccanici</a:t>
                      </a: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1430610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u="none" strike="noStrike" dirty="0">
                          <a:effectLst/>
                          <a:latin typeface="+mj-lt"/>
                        </a:rPr>
                        <a:t>Gestione e Organizzazione Aziendale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u="none" strike="noStrike" dirty="0">
                          <a:effectLst/>
                          <a:latin typeface="+mj-lt"/>
                        </a:rPr>
                        <a:t>10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06863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Gestione degli</a:t>
                      </a:r>
                      <a:r>
                        <a:rPr lang="it-IT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Impianti Industriali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7762261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Economia</a:t>
                      </a:r>
                      <a:r>
                        <a:rPr lang="it-IT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II (Macroeconomia)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724754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Comportamento</a:t>
                      </a:r>
                      <a:r>
                        <a:rPr lang="it-IT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Organizzativo</a:t>
                      </a:r>
                      <a:endParaRPr lang="it-IT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334437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Business Data Analytics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4529897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Laboratorio di Analisi</a:t>
                      </a:r>
                      <a:r>
                        <a:rPr lang="it-IT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e Modellazione dei Processi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1558012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Project</a:t>
                      </a:r>
                      <a:r>
                        <a:rPr lang="it-IT" sz="14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Work</a:t>
                      </a:r>
                      <a:endParaRPr lang="it-IT" sz="14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443842"/>
                  </a:ext>
                </a:extLst>
              </a:tr>
              <a:tr h="35126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Prova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Finale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737782"/>
                  </a:ext>
                </a:extLst>
              </a:tr>
            </a:tbl>
          </a:graphicData>
        </a:graphic>
      </p:graphicFrame>
      <p:pic>
        <p:nvPicPr>
          <p:cNvPr id="2" name="Immagine 1" descr="Immagine che contiene Rettangolo, verde, bandiera, design&#10;&#10;Descrizione generata automaticamente">
            <a:extLst>
              <a:ext uri="{FF2B5EF4-FFF2-40B4-BE49-F238E27FC236}">
                <a16:creationId xmlns:a16="http://schemas.microsoft.com/office/drawing/2014/main" id="{BEAB2473-9575-C969-B57D-C30C3F7C09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052" y="3773077"/>
            <a:ext cx="447001" cy="169278"/>
          </a:xfrm>
          <a:prstGeom prst="rect">
            <a:avLst/>
          </a:prstGeom>
        </p:spPr>
      </p:pic>
      <p:pic>
        <p:nvPicPr>
          <p:cNvPr id="4" name="Immagine 3" descr="Immagine che contiene simbolo, Simmetria, linea, rosso&#10;&#10;Descrizione generata automaticamente">
            <a:extLst>
              <a:ext uri="{FF2B5EF4-FFF2-40B4-BE49-F238E27FC236}">
                <a16:creationId xmlns:a16="http://schemas.microsoft.com/office/drawing/2014/main" id="{F44D9093-6434-7BFA-20E6-66AC0235C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64" y="3773077"/>
            <a:ext cx="405765" cy="169278"/>
          </a:xfrm>
          <a:prstGeom prst="rect">
            <a:avLst/>
          </a:prstGeom>
        </p:spPr>
      </p:pic>
      <p:pic>
        <p:nvPicPr>
          <p:cNvPr id="8" name="Immagine 7" descr="Immagine che contiene Rettangolo, verde, bandiera, design&#10;&#10;Descrizione generata automaticamente">
            <a:extLst>
              <a:ext uri="{FF2B5EF4-FFF2-40B4-BE49-F238E27FC236}">
                <a16:creationId xmlns:a16="http://schemas.microsoft.com/office/drawing/2014/main" id="{C0300B2F-5E7C-42AE-E49C-632265720E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052" y="4135471"/>
            <a:ext cx="447001" cy="169278"/>
          </a:xfrm>
          <a:prstGeom prst="rect">
            <a:avLst/>
          </a:prstGeom>
        </p:spPr>
      </p:pic>
      <p:pic>
        <p:nvPicPr>
          <p:cNvPr id="10" name="Immagine 9" descr="Immagine che contiene simbolo, Simmetria, linea, rosso&#10;&#10;Descrizione generata automaticamente">
            <a:extLst>
              <a:ext uri="{FF2B5EF4-FFF2-40B4-BE49-F238E27FC236}">
                <a16:creationId xmlns:a16="http://schemas.microsoft.com/office/drawing/2014/main" id="{EF419ECB-95E1-2A18-6163-E14AC44FC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64" y="4135471"/>
            <a:ext cx="405765" cy="169278"/>
          </a:xfrm>
          <a:prstGeom prst="rect">
            <a:avLst/>
          </a:prstGeom>
        </p:spPr>
      </p:pic>
      <p:pic>
        <p:nvPicPr>
          <p:cNvPr id="12" name="Immagine 11" descr="Immagine che contiene Rettangolo, verde, bandiera, design&#10;&#10;Descrizione generata automaticamente">
            <a:extLst>
              <a:ext uri="{FF2B5EF4-FFF2-40B4-BE49-F238E27FC236}">
                <a16:creationId xmlns:a16="http://schemas.microsoft.com/office/drawing/2014/main" id="{A0D0A4FD-DE26-EAD4-D845-B374403719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052" y="4485165"/>
            <a:ext cx="447001" cy="169278"/>
          </a:xfrm>
          <a:prstGeom prst="rect">
            <a:avLst/>
          </a:prstGeom>
        </p:spPr>
      </p:pic>
      <p:pic>
        <p:nvPicPr>
          <p:cNvPr id="13" name="Immagine 12" descr="Immagine che contiene simbolo, Simmetria, linea, rosso&#10;&#10;Descrizione generata automaticamente">
            <a:extLst>
              <a:ext uri="{FF2B5EF4-FFF2-40B4-BE49-F238E27FC236}">
                <a16:creationId xmlns:a16="http://schemas.microsoft.com/office/drawing/2014/main" id="{BE8A375C-7A40-8C36-12C3-0457945F2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64" y="4485165"/>
            <a:ext cx="405765" cy="169278"/>
          </a:xfrm>
          <a:prstGeom prst="rect">
            <a:avLst/>
          </a:prstGeom>
        </p:spPr>
      </p:pic>
      <p:pic>
        <p:nvPicPr>
          <p:cNvPr id="14" name="Immagine 13" descr="Immagine che contiene Rettangolo, verde, bandiera, design&#10;&#10;Descrizione generata automaticamente">
            <a:extLst>
              <a:ext uri="{FF2B5EF4-FFF2-40B4-BE49-F238E27FC236}">
                <a16:creationId xmlns:a16="http://schemas.microsoft.com/office/drawing/2014/main" id="{B15C6A34-931C-83D5-BD0D-568E7F26B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052" y="4834859"/>
            <a:ext cx="447001" cy="169278"/>
          </a:xfrm>
          <a:prstGeom prst="rect">
            <a:avLst/>
          </a:prstGeom>
        </p:spPr>
      </p:pic>
      <p:pic>
        <p:nvPicPr>
          <p:cNvPr id="15" name="Immagine 14" descr="Immagine che contiene simbolo, Simmetria, linea, rosso&#10;&#10;Descrizione generata automaticamente">
            <a:extLst>
              <a:ext uri="{FF2B5EF4-FFF2-40B4-BE49-F238E27FC236}">
                <a16:creationId xmlns:a16="http://schemas.microsoft.com/office/drawing/2014/main" id="{FB3DD548-9151-51D5-CD92-6BCDB62FC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64" y="4834859"/>
            <a:ext cx="405765" cy="169278"/>
          </a:xfrm>
          <a:prstGeom prst="rect">
            <a:avLst/>
          </a:prstGeom>
        </p:spPr>
      </p:pic>
      <p:pic>
        <p:nvPicPr>
          <p:cNvPr id="16" name="Immagine 15" descr="Immagine che contiene Rettangolo, verde, bandiera, design&#10;&#10;Descrizione generata automaticamente">
            <a:extLst>
              <a:ext uri="{FF2B5EF4-FFF2-40B4-BE49-F238E27FC236}">
                <a16:creationId xmlns:a16="http://schemas.microsoft.com/office/drawing/2014/main" id="{7DF2AF74-9DB4-1B62-F575-15447B8195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9052" y="5184553"/>
            <a:ext cx="447001" cy="169278"/>
          </a:xfrm>
          <a:prstGeom prst="rect">
            <a:avLst/>
          </a:prstGeom>
        </p:spPr>
      </p:pic>
      <p:pic>
        <p:nvPicPr>
          <p:cNvPr id="17" name="Immagine 16" descr="Immagine che contiene simbolo, Simmetria, linea, rosso&#10;&#10;Descrizione generata automaticamente">
            <a:extLst>
              <a:ext uri="{FF2B5EF4-FFF2-40B4-BE49-F238E27FC236}">
                <a16:creationId xmlns:a16="http://schemas.microsoft.com/office/drawing/2014/main" id="{356B23DC-E267-C659-E92C-B4C997418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9164" y="5184553"/>
            <a:ext cx="405765" cy="16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805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7635D-E5C1-B5D4-8654-DBF3A2868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F45E44B2-7255-1E65-177B-B710D59B8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 degli Studi</a:t>
            </a:r>
            <a:br>
              <a:rPr lang="it-IT" dirty="0"/>
            </a:br>
            <a:r>
              <a:rPr lang="it-IT" dirty="0"/>
              <a:t>3° anno – sezione in inglese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3CF9BC-27C1-F260-A8BA-87F7D8E34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AEDF25-C784-C337-5E88-240E354A9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32FD865-CC74-4D00-6690-BD360A572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7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DF4DB5CA-97FD-0DCF-524C-DB5BB9C50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5" y="2060575"/>
            <a:ext cx="2161492" cy="4429125"/>
          </a:xfrm>
        </p:spPr>
        <p:txBody>
          <a:bodyPr/>
          <a:lstStyle/>
          <a:p>
            <a:pPr marL="0" lvl="1">
              <a:spcBef>
                <a:spcPts val="0"/>
              </a:spcBef>
              <a:spcAft>
                <a:spcPts val="1200"/>
              </a:spcAft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Si tratta di </a:t>
            </a:r>
            <a:r>
              <a:rPr lang="it-IT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una sezione </a:t>
            </a: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Internazionale (non una sezione erogata in lingua inglese)</a:t>
            </a:r>
          </a:p>
          <a:p>
            <a:pPr marL="0" lvl="1">
              <a:spcBef>
                <a:spcPts val="0"/>
              </a:spcBef>
              <a:spcAft>
                <a:spcPts val="1200"/>
              </a:spcAft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Per l’</a:t>
            </a:r>
            <a:r>
              <a:rPr lang="it-IT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a.a</a:t>
            </a: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26-27 interessa 5 insegnamenti: </a:t>
            </a:r>
            <a:r>
              <a:rPr lang="it-IT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Economics</a:t>
            </a: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2, Industrial Plants Management,  Business Management &amp; Organization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B923A13-0132-6654-1EA6-00E2CB11618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75" t="2200"/>
          <a:stretch>
            <a:fillRect/>
          </a:stretch>
        </p:blipFill>
        <p:spPr>
          <a:xfrm>
            <a:off x="2767668" y="2060575"/>
            <a:ext cx="9131106" cy="348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17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CD8B4-1682-158E-DFA5-E28670BAD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4B2317-B7BB-8310-4A87-7D7AB255F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Curriculum degli Studi</a:t>
            </a:r>
            <a:br>
              <a:rPr lang="it-IT" dirty="0"/>
            </a:br>
            <a:r>
              <a:rPr lang="it-IT" dirty="0"/>
              <a:t>3° anno – motivazioni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E33CDB29-2E05-835E-BFEA-BAA5A8AEE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7815A82-55B1-ED76-5D15-B73DA6FD4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77BA239-4825-B79C-415D-52284DAFE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169D38BB-33B9-A6E5-6CF6-89A9C61F40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2" y="2060575"/>
            <a:ext cx="11175165" cy="4429125"/>
          </a:xfrm>
        </p:spPr>
        <p:txBody>
          <a:bodyPr/>
          <a:lstStyle/>
          <a:p>
            <a:pPr marL="342900" lvl="1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Offrire esperienza internazionale fin dal triennio</a:t>
            </a: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Una crescente domanda di esperienza internazionale dei nostri studenti al Primo Livello (aumento di partecipazione al bando «Erasmus»; risposte a survey erogata a Dicembre 2023)</a:t>
            </a: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Una crescente richiesta di sedi partner ad inviare loro studenti al Primo Livello (in particolare da partner anglofoni – UK e USA – che hanno una maggior consuetudine di supportare scambi durante il </a:t>
            </a:r>
            <a:r>
              <a:rPr lang="it-IT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B.Sc</a:t>
            </a: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.)</a:t>
            </a:r>
          </a:p>
          <a:p>
            <a:pPr marL="342900" lvl="1" indent="-342900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Diverse richieste raccolte in questi ultimi anni da sedi partner (es. Solvay, </a:t>
            </a:r>
            <a:r>
              <a:rPr lang="it-IT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Audencia</a:t>
            </a:r>
            <a:r>
              <a:rPr lang="it-IT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, EDHEC, ESSEC, UIC, …), per creare programmi strutturati (es. doppie lauree, alleanze) anche al Primo Livello</a:t>
            </a:r>
          </a:p>
        </p:txBody>
      </p:sp>
    </p:spTree>
    <p:extLst>
      <p:ext uri="{BB962C8B-B14F-4D97-AF65-F5344CB8AC3E}">
        <p14:creationId xmlns:p14="http://schemas.microsoft.com/office/powerpoint/2010/main" val="2524288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65F89-AE45-30C5-02AA-22002126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CBD07961-8AE7-CE64-745E-8602669B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Assessment</a:t>
            </a:r>
            <a:r>
              <a:rPr lang="it-IT" dirty="0"/>
              <a:t> Center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6A3D5A6-79C0-17EC-0239-B756E97DC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BB9EEF-2248-0E77-3EAF-45E406712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3E64CE-9AD1-C4F0-0408-6F9278521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9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4ACD0485-9436-0EA7-3827-69EA2E9D8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5" y="2060575"/>
            <a:ext cx="6951206" cy="4429125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it-IT" dirty="0"/>
              <a:t>A partire da marzo 2017 abbiamo lanciato insieme al Career Service un progetto per gli studenti del </a:t>
            </a:r>
            <a:r>
              <a:rPr lang="it-IT" b="1" dirty="0"/>
              <a:t>terzo anno </a:t>
            </a:r>
            <a:r>
              <a:rPr lang="it-IT" dirty="0"/>
              <a:t>della laurea triennale.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Attività volta alla valutazione di alcune competenze comportamentali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Ogni studente ha la possibilità di conoscere meglio i propri punti di forza e le aree di miglioramento: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Lavoro di gruppo su un caso e proposta di soluzione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Colloquio individuale</a:t>
            </a:r>
          </a:p>
          <a:p>
            <a:pPr marL="742950" lvl="1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Feedback individuale strutturato sul profilo delle competenze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Gli assessor sono professionisti con competenze specifiche e non rappresentano le aziende di provenienza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Il progetto è </a:t>
            </a:r>
            <a:r>
              <a:rPr lang="it-IT" b="1" dirty="0"/>
              <a:t>svolto all’interno del corso «Comportamento Organizzativo»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dirty="0"/>
              <a:t>Periodo: Primavera</a:t>
            </a:r>
          </a:p>
          <a:p>
            <a:pPr>
              <a:spcAft>
                <a:spcPts val="400"/>
              </a:spcAft>
            </a:pPr>
            <a:endParaRPr lang="it-IT" dirty="0"/>
          </a:p>
          <a:p>
            <a:pPr>
              <a:spcAft>
                <a:spcPts val="400"/>
              </a:spcAft>
            </a:pPr>
            <a:endParaRPr lang="it-IT" dirty="0"/>
          </a:p>
        </p:txBody>
      </p:sp>
      <p:pic>
        <p:nvPicPr>
          <p:cNvPr id="3" name="Segnaposto immagine 2">
            <a:extLst>
              <a:ext uri="{FF2B5EF4-FFF2-40B4-BE49-F238E27FC236}">
                <a16:creationId xmlns:a16="http://schemas.microsoft.com/office/drawing/2014/main" id="{2CCACCA9-F5F5-C9D0-38E8-270A2AABA2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7" r="-3199"/>
          <a:stretch>
            <a:fillRect/>
          </a:stretch>
        </p:blipFill>
        <p:spPr>
          <a:xfrm>
            <a:off x="7591425" y="2060575"/>
            <a:ext cx="4789488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384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21D5C8C-D57B-97F0-7AE5-52816B725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22CBE4-2899-E311-0643-96BA677F1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Ammissione alla LM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A23304B-6E3C-BE56-4E1F-56E69DAB3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F7531EB-F2FD-7878-FE40-5755CD1B5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EA15AB0-9B68-0052-FCFC-25B640A836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10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572B01C-5E1A-87A0-7A49-D40B9A3F2F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6"/>
            <a:ext cx="8640000" cy="1829254"/>
          </a:xfrm>
        </p:spPr>
        <p:txBody>
          <a:bodyPr/>
          <a:lstStyle/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Il processo di ammissione è svolto attraverso i </a:t>
            </a:r>
            <a:r>
              <a:rPr lang="it-IT" b="1" dirty="0"/>
              <a:t>servizi on line: </a:t>
            </a:r>
            <a:r>
              <a:rPr lang="it-IT" u="sng" dirty="0">
                <a:hlinkClick r:id="rId2"/>
              </a:rPr>
              <a:t>Ammissione ai corsi di laurea magistrale - polimi</a:t>
            </a:r>
            <a:endParaRPr lang="it-IT" b="1" dirty="0"/>
          </a:p>
          <a:p>
            <a:pPr marL="342900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b="1" dirty="0"/>
              <a:t>Requisiti per ammissione </a:t>
            </a:r>
            <a:r>
              <a:rPr lang="it-IT" dirty="0"/>
              <a:t>per LM in ingegneria gestionale:</a:t>
            </a:r>
          </a:p>
          <a:p>
            <a:pPr marL="8001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Laurea conseguita </a:t>
            </a:r>
            <a:r>
              <a:rPr lang="it-IT" dirty="0"/>
              <a:t>in non più di  4 anni e mezzo (9 semestri) </a:t>
            </a:r>
          </a:p>
          <a:p>
            <a:pPr marL="800100" lvl="1" indent="-3429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 err="1"/>
              <a:t>Superamento</a:t>
            </a:r>
            <a:r>
              <a:rPr lang="en-US" dirty="0"/>
              <a:t> di un </a:t>
            </a:r>
            <a:r>
              <a:rPr lang="en-US" b="1" dirty="0"/>
              <a:t>valore soglia, </a:t>
            </a:r>
            <a:r>
              <a:rPr lang="en-US" dirty="0"/>
              <a:t>relativo</a:t>
            </a:r>
            <a:r>
              <a:rPr lang="en-US" b="1" dirty="0"/>
              <a:t> </a:t>
            </a:r>
            <a:r>
              <a:rPr lang="en-US" dirty="0"/>
              <a:t>alla media degli </a:t>
            </a:r>
            <a:r>
              <a:rPr lang="en-US" dirty="0" err="1"/>
              <a:t>esami</a:t>
            </a:r>
            <a:r>
              <a:rPr lang="en-US" dirty="0"/>
              <a:t>:</a:t>
            </a:r>
          </a:p>
        </p:txBody>
      </p:sp>
      <p:graphicFrame>
        <p:nvGraphicFramePr>
          <p:cNvPr id="8" name="Tabella 7">
            <a:extLst>
              <a:ext uri="{FF2B5EF4-FFF2-40B4-BE49-F238E27FC236}">
                <a16:creationId xmlns:a16="http://schemas.microsoft.com/office/drawing/2014/main" id="{A2ACE56D-465E-2E0D-67D1-10FFB1B641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226737"/>
              </p:ext>
            </p:extLst>
          </p:nvPr>
        </p:nvGraphicFramePr>
        <p:xfrm>
          <a:off x="1143155" y="4113208"/>
          <a:ext cx="9814243" cy="1483360"/>
        </p:xfrm>
        <a:graphic>
          <a:graphicData uri="http://schemas.openxmlformats.org/drawingml/2006/table">
            <a:tbl>
              <a:tblPr firstRow="1" firstCol="1">
                <a:tableStyleId>{FABFCF23-3B69-468F-B69F-88F6DE6A72F2}</a:tableStyleId>
              </a:tblPr>
              <a:tblGrid>
                <a:gridCol w="4904940">
                  <a:extLst>
                    <a:ext uri="{9D8B030D-6E8A-4147-A177-3AD203B41FA5}">
                      <a16:colId xmlns:a16="http://schemas.microsoft.com/office/drawing/2014/main" val="2566041459"/>
                    </a:ext>
                  </a:extLst>
                </a:gridCol>
                <a:gridCol w="4909303">
                  <a:extLst>
                    <a:ext uri="{9D8B030D-6E8A-4147-A177-3AD203B41FA5}">
                      <a16:colId xmlns:a16="http://schemas.microsoft.com/office/drawing/2014/main" val="2230048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400" dirty="0">
                          <a:latin typeface="+mj-lt"/>
                        </a:rPr>
                        <a:t>Corso di Studi di provenienza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latin typeface="+mj-lt"/>
                        </a:rPr>
                        <a:t>Soglia </a:t>
                      </a:r>
                      <a:r>
                        <a:rPr lang="it-IT" sz="1400" dirty="0">
                          <a:latin typeface="+mj-lt"/>
                          <a:cs typeface="Arial" panose="020B0604020202020204" pitchFamily="34" charset="0"/>
                        </a:rPr>
                        <a:t>"</a:t>
                      </a:r>
                      <a:r>
                        <a:rPr lang="it-IT" sz="1400" dirty="0">
                          <a:latin typeface="+mj-lt"/>
                        </a:rPr>
                        <a:t>corretta</a:t>
                      </a:r>
                      <a:r>
                        <a:rPr lang="it-IT" sz="1400" dirty="0">
                          <a:latin typeface="+mj-lt"/>
                          <a:cs typeface="Arial" panose="020B0604020202020204" pitchFamily="34" charset="0"/>
                        </a:rPr>
                        <a:t>" di ammissione</a:t>
                      </a:r>
                      <a:endParaRPr lang="it-IT" sz="140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095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400" dirty="0">
                          <a:latin typeface="+mj-lt"/>
                        </a:rPr>
                        <a:t>Ingegneri Gestionali del Politecnico di Milano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it-IT" sz="1400" dirty="0">
                          <a:latin typeface="+mj-lt"/>
                        </a:rPr>
                        <a:t>23 + (N-3)/2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812665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it-IT" sz="1200" b="0" dirty="0">
                          <a:latin typeface="+mj-lt"/>
                        </a:rPr>
                        <a:t>N = numero di anni impiegati a partire dalla prima immatricolazione (presso un qualsiasi ateneo italiano) per il conseguimento della laurea. 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t-IT" sz="1400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34649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r>
                        <a:rPr lang="en-US" sz="1400" b="0" dirty="0"/>
                        <a:t>ES: 3,5 anni (7 </a:t>
                      </a:r>
                      <a:r>
                        <a:rPr lang="en-US" sz="1400" b="0" dirty="0" err="1"/>
                        <a:t>semestri</a:t>
                      </a:r>
                      <a:r>
                        <a:rPr lang="en-US" sz="1400" b="0" dirty="0"/>
                        <a:t>)</a:t>
                      </a:r>
                      <a:r>
                        <a:rPr lang="en-US" sz="1400" b="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400" b="1" dirty="0">
                          <a:sym typeface="Wingdings" panose="05000000000000000000" pitchFamily="2" charset="2"/>
                        </a:rPr>
                        <a:t>23,25</a:t>
                      </a:r>
                      <a:r>
                        <a:rPr lang="en-US" sz="1400" b="0" dirty="0"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400" b="0" dirty="0"/>
                        <a:t> |  4 anni </a:t>
                      </a:r>
                      <a:r>
                        <a:rPr lang="en-US" sz="1400" b="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400" b="1" dirty="0">
                          <a:sym typeface="Wingdings" panose="05000000000000000000" pitchFamily="2" charset="2"/>
                        </a:rPr>
                        <a:t>23,5</a:t>
                      </a:r>
                      <a:r>
                        <a:rPr lang="en-US" sz="1400" b="0" dirty="0">
                          <a:sym typeface="Wingdings" panose="05000000000000000000" pitchFamily="2" charset="2"/>
                        </a:rPr>
                        <a:t>  |  4,5 anni  </a:t>
                      </a:r>
                      <a:r>
                        <a:rPr lang="en-US" sz="1400" b="1" dirty="0">
                          <a:sym typeface="Wingdings" panose="05000000000000000000" pitchFamily="2" charset="2"/>
                        </a:rPr>
                        <a:t>23,75</a:t>
                      </a:r>
                      <a:endParaRPr lang="it-IT" sz="1400" b="1" dirty="0">
                        <a:latin typeface="+mj-lt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602915"/>
                  </a:ext>
                </a:extLst>
              </a:tr>
            </a:tbl>
          </a:graphicData>
        </a:graphic>
      </p:graphicFrame>
      <p:sp>
        <p:nvSpPr>
          <p:cNvPr id="9" name="Segnaposto testo 5">
            <a:extLst>
              <a:ext uri="{FF2B5EF4-FFF2-40B4-BE49-F238E27FC236}">
                <a16:creationId xmlns:a16="http://schemas.microsoft.com/office/drawing/2014/main" id="{911A2ED3-F0FA-B0BD-D5FC-06492F8ACC2F}"/>
              </a:ext>
            </a:extLst>
          </p:cNvPr>
          <p:cNvSpPr txBox="1">
            <a:spLocks/>
          </p:cNvSpPr>
          <p:nvPr/>
        </p:nvSpPr>
        <p:spPr>
          <a:xfrm>
            <a:off x="334962" y="6049927"/>
            <a:ext cx="11145837" cy="43977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dirty="0"/>
              <a:t>NB ATTENZIONE: Fare una applicazione sola per management engineering</a:t>
            </a:r>
            <a:r>
              <a:rPr lang="en-US" b="1" dirty="0"/>
              <a:t> </a:t>
            </a:r>
            <a:r>
              <a:rPr lang="en-US" dirty="0"/>
              <a:t>(non c’è differenza fra i diversi major)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708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spect="1" noChangeArrowheads="1"/>
          </p:cNvSpPr>
          <p:nvPr>
            <p:ph type="title"/>
          </p:nvPr>
        </p:nvSpPr>
        <p:spPr>
          <a:xfrm>
            <a:off x="334964" y="812652"/>
            <a:ext cx="6120000" cy="840083"/>
          </a:xfrm>
        </p:spPr>
        <p:txBody>
          <a:bodyPr anchor="t">
            <a:normAutofit/>
          </a:bodyPr>
          <a:lstStyle/>
          <a:p>
            <a:r>
              <a:rPr lang="it-IT"/>
              <a:t>Regolamento didattico 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B8FA2692-384E-3CB6-B33C-AAF0C8F457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POLITECNICO DI MILANO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49A277AC-6443-B09E-419F-3B1FC5FCF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3135EEA2-8D42-4D46-95A6-66E65FDC5EB1}" type="slidenum">
              <a:rPr lang="it-IT" smtClean="0"/>
              <a:pPr>
                <a:spcAft>
                  <a:spcPts val="600"/>
                </a:spcAft>
              </a:pPr>
              <a:t>11</a:t>
            </a:fld>
            <a:endParaRPr lang="it-IT"/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body" sz="quarter" idx="14"/>
          </p:nvPr>
        </p:nvSpPr>
        <p:spPr>
          <a:xfrm>
            <a:off x="334964" y="1539367"/>
            <a:ext cx="6843076" cy="4429125"/>
          </a:xfrm>
        </p:spPr>
        <p:txBody>
          <a:bodyPr>
            <a:noAutofit/>
          </a:bodyPr>
          <a:lstStyle/>
          <a:p>
            <a:pPr defTabSz="901700">
              <a:lnSpc>
                <a:spcPct val="110000"/>
              </a:lnSpc>
            </a:pPr>
            <a:r>
              <a:rPr lang="it-IT" sz="1800" b="1" dirty="0"/>
              <a:t>Sintetizza le informazioni generali e le regole del Corso di Studio (Pubblicato ogni anno in primavera)</a:t>
            </a:r>
          </a:p>
          <a:p>
            <a:pPr defTabSz="901700">
              <a:lnSpc>
                <a:spcPct val="110000"/>
              </a:lnSpc>
            </a:pPr>
            <a:endParaRPr lang="it-IT" sz="1800" dirty="0"/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Presentazione generale del Corso di Studio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Obiettivi formativi generali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Sbocchi professionali e mercato del lavoro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Schema del Corso di Studio e successivi livelli di formazione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Contenuti del Corso di Studio (requisiti e modalità didattiche e di frequenza)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Piano di studi (Insegnamenti a scelta, precedenze, attività supplementari)</a:t>
            </a:r>
          </a:p>
          <a:p>
            <a:pPr marL="177800" indent="-177800" defTabSz="901700">
              <a:lnSpc>
                <a:spcPct val="110000"/>
              </a:lnSpc>
              <a:spcBef>
                <a:spcPts val="900"/>
              </a:spcBef>
              <a:buFontTx/>
              <a:buChar char="•"/>
            </a:pPr>
            <a:r>
              <a:rPr lang="it-IT" sz="1800" dirty="0"/>
              <a:t>Contatti utili</a:t>
            </a:r>
          </a:p>
          <a:p>
            <a:pPr defTabSz="901700">
              <a:lnSpc>
                <a:spcPct val="110000"/>
              </a:lnSpc>
              <a:spcBef>
                <a:spcPts val="900"/>
              </a:spcBef>
            </a:pPr>
            <a:endParaRPr lang="it-IT" sz="1800" dirty="0"/>
          </a:p>
          <a:p>
            <a:pPr defTabSz="901700">
              <a:lnSpc>
                <a:spcPct val="110000"/>
              </a:lnSpc>
              <a:spcBef>
                <a:spcPts val="900"/>
              </a:spcBef>
            </a:pPr>
            <a:r>
              <a:rPr lang="it-IT" sz="1800" b="1" dirty="0">
                <a:hlinkClick r:id="rId3"/>
              </a:rPr>
              <a:t>www.polimi.it</a:t>
            </a:r>
            <a:r>
              <a:rPr lang="it-IT" sz="1800" b="1" dirty="0"/>
              <a:t>  Formazione Corsi di Laurea</a:t>
            </a:r>
          </a:p>
          <a:p>
            <a:pPr defTabSz="901700">
              <a:lnSpc>
                <a:spcPct val="110000"/>
              </a:lnSpc>
              <a:spcBef>
                <a:spcPts val="900"/>
              </a:spcBef>
            </a:pPr>
            <a:endParaRPr lang="it-IT" sz="1800" dirty="0"/>
          </a:p>
        </p:txBody>
      </p:sp>
      <p:sp>
        <p:nvSpPr>
          <p:cNvPr id="48138" name="Text Placeholder 6">
            <a:extLst>
              <a:ext uri="{FF2B5EF4-FFF2-40B4-BE49-F238E27FC236}">
                <a16:creationId xmlns:a16="http://schemas.microsoft.com/office/drawing/2014/main" id="{FA56E64D-648C-910F-11C2-413B07CCF7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/>
          <a:lstStyle/>
          <a:p>
            <a:endParaRPr lang="en-US"/>
          </a:p>
        </p:txBody>
      </p:sp>
      <p:pic>
        <p:nvPicPr>
          <p:cNvPr id="48129" name="Picture 2" descr="student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" b="26276"/>
          <a:stretch>
            <a:fillRect/>
          </a:stretch>
        </p:blipFill>
        <p:spPr bwMode="auto">
          <a:xfrm>
            <a:off x="7331075" y="800100"/>
            <a:ext cx="4525963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728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1D756-EF6E-8F57-2A96-0F02BF871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>
            <a:extLst>
              <a:ext uri="{FF2B5EF4-FFF2-40B4-BE49-F238E27FC236}">
                <a16:creationId xmlns:a16="http://schemas.microsoft.com/office/drawing/2014/main" id="{5C62E7F3-C56C-91C4-4DD3-A61F394D72BB}"/>
              </a:ext>
            </a:extLst>
          </p:cNvPr>
          <p:cNvSpPr>
            <a:spLocks noGrp="1" noChangeAspect="1" noChangeArrowheads="1"/>
          </p:cNvSpPr>
          <p:nvPr>
            <p:ph type="title"/>
          </p:nvPr>
        </p:nvSpPr>
        <p:spPr>
          <a:xfrm>
            <a:off x="334964" y="812652"/>
            <a:ext cx="6120000" cy="840083"/>
          </a:xfrm>
        </p:spPr>
        <p:txBody>
          <a:bodyPr anchor="t">
            <a:normAutofit/>
          </a:bodyPr>
          <a:lstStyle/>
          <a:p>
            <a:r>
              <a:rPr lang="it-IT"/>
              <a:t>Regolamento didattico </a:t>
            </a:r>
          </a:p>
        </p:txBody>
      </p:sp>
      <p:sp>
        <p:nvSpPr>
          <p:cNvPr id="2" name="Date Placeholder 2">
            <a:extLst>
              <a:ext uri="{FF2B5EF4-FFF2-40B4-BE49-F238E27FC236}">
                <a16:creationId xmlns:a16="http://schemas.microsoft.com/office/drawing/2014/main" id="{E33E0AB7-968F-FB53-B7FC-9DDC6CA4AF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POLITECNICO DI MILANO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F5F5072A-252B-D502-FCF4-70B7AC25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fld id="{3135EEA2-8D42-4D46-95A6-66E65FDC5EB1}" type="slidenum">
              <a:rPr lang="it-IT" smtClean="0"/>
              <a:pPr>
                <a:spcAft>
                  <a:spcPts val="600"/>
                </a:spcAft>
              </a:pPr>
              <a:t>12</a:t>
            </a:fld>
            <a:endParaRPr lang="it-IT"/>
          </a:p>
        </p:txBody>
      </p:sp>
      <p:sp>
        <p:nvSpPr>
          <p:cNvPr id="48138" name="Text Placeholder 6">
            <a:extLst>
              <a:ext uri="{FF2B5EF4-FFF2-40B4-BE49-F238E27FC236}">
                <a16:creationId xmlns:a16="http://schemas.microsoft.com/office/drawing/2014/main" id="{3C431E41-BBD7-14E1-9C74-F9AA4E68D28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31074" y="6207125"/>
            <a:ext cx="4525963" cy="282575"/>
          </a:xfrm>
        </p:spPr>
        <p:txBody>
          <a:bodyPr/>
          <a:lstStyle/>
          <a:p>
            <a:endParaRPr lang="en-US"/>
          </a:p>
        </p:txBody>
      </p:sp>
      <p:pic>
        <p:nvPicPr>
          <p:cNvPr id="48129" name="Picture 2" descr="studenti">
            <a:extLst>
              <a:ext uri="{FF2B5EF4-FFF2-40B4-BE49-F238E27FC236}">
                <a16:creationId xmlns:a16="http://schemas.microsoft.com/office/drawing/2014/main" id="{41C9713A-3173-85FC-C738-F22E1B539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9" b="26276"/>
          <a:stretch>
            <a:fillRect/>
          </a:stretch>
        </p:blipFill>
        <p:spPr bwMode="auto">
          <a:xfrm>
            <a:off x="7331075" y="800100"/>
            <a:ext cx="4525963" cy="540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93D5EB1-2FCB-B075-849E-C0E6EF4065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5399" y="1352167"/>
            <a:ext cx="6120000" cy="4429125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dirty="0"/>
              <a:t>Nel caso in cui un docente rilevi il </a:t>
            </a:r>
            <a:r>
              <a:rPr lang="it-IT" b="1" dirty="0"/>
              <a:t>sospetto di un comportamento non corretto </a:t>
            </a:r>
            <a:r>
              <a:rPr lang="it-IT" dirty="0"/>
              <a:t>durante l’esame scritto, convocherà l’interessato o gli interessati per un </a:t>
            </a:r>
            <a:r>
              <a:rPr lang="it-IT" b="1" dirty="0"/>
              <a:t>esame orale ad integrazione o in sostituzione dello scritto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dirty="0"/>
              <a:t>Nel caso in cui un docente rilevi con certezza un </a:t>
            </a:r>
            <a:r>
              <a:rPr lang="it-IT" b="1" dirty="0"/>
              <a:t>comportamento illecito, annullerà l’esame scritto </a:t>
            </a:r>
            <a:r>
              <a:rPr lang="it-IT" dirty="0"/>
              <a:t>dello studente e assegnerà direttamente “RIMANDATO”. Il docente </a:t>
            </a:r>
            <a:r>
              <a:rPr lang="it-IT" b="1" dirty="0"/>
              <a:t>segnalerà</a:t>
            </a:r>
            <a:r>
              <a:rPr lang="it-IT" dirty="0"/>
              <a:t> quindi alla segreteria didattica lo studente o gli studenti interessati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dirty="0"/>
              <a:t>Gli studenti acquisiranno uno </a:t>
            </a:r>
            <a:r>
              <a:rPr lang="it-IT" b="1" dirty="0"/>
              <a:t>stato</a:t>
            </a:r>
            <a:r>
              <a:rPr lang="it-IT" dirty="0"/>
              <a:t> in funzione delle segnalazioni ricevute 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it-IT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it-IT" dirty="0"/>
              <a:t>Ogni stato ha </a:t>
            </a:r>
            <a:r>
              <a:rPr lang="it-IT" b="1" dirty="0"/>
              <a:t>implicazioni</a:t>
            </a:r>
            <a:r>
              <a:rPr lang="it-IT" dirty="0"/>
              <a:t> specifiche che vanno dalla segnalazione allo studente fino alla convocazione da parte della </a:t>
            </a:r>
            <a:r>
              <a:rPr lang="it-IT" b="1" dirty="0"/>
              <a:t>Commissione Disciplina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93207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4414C-35F7-FEA1-23D2-1A5DAC287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D853D6-AA46-CFE8-5FF1-53B3634D8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piano degli studi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FDB18F4C-031E-36B6-CFCD-762AB7B479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681633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377E8-3E73-0A98-924A-9E2532D05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42A765-9F6F-E492-36F6-BB56807AC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3"/>
            <a:ext cx="8640000" cy="840083"/>
          </a:xfrm>
        </p:spPr>
        <p:txBody>
          <a:bodyPr/>
          <a:lstStyle/>
          <a:p>
            <a:r>
              <a:rPr lang="it-IT" dirty="0"/>
              <a:t>Il piano degli studi</a:t>
            </a:r>
            <a:br>
              <a:rPr lang="it-IT" dirty="0"/>
            </a:br>
            <a:r>
              <a:rPr lang="it-IT" dirty="0"/>
              <a:t>Informazioni generali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6E495D4-B69F-7DC4-2E6A-079E114D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16C0297-C86A-4605-FA85-FF411EE65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9AB20BC-8A26-F5BF-FD9D-7C53CBA89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2A12484-C8B7-0E24-3411-2F98CE6430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2" y="2060576"/>
            <a:ext cx="11522075" cy="7617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it-IT" dirty="0"/>
              <a:t>Le informazioni per gli studenti si trovano al link: </a:t>
            </a:r>
          </a:p>
          <a:p>
            <a:pPr>
              <a:spcAft>
                <a:spcPts val="600"/>
              </a:spcAft>
            </a:pPr>
            <a:r>
              <a:rPr lang="it-IT" dirty="0">
                <a:hlinkClick r:id="rId2"/>
              </a:rPr>
              <a:t>Piano degli studi e OFA - polimi</a:t>
            </a: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EA0D3CE2-1BFA-3D1F-82CB-C4C5373886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62" y="2782919"/>
            <a:ext cx="11049958" cy="38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30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F260A-7B5B-C9FC-CA89-D8D3B962E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2F68D4-7D9A-45A9-2E21-030CAFCF5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3"/>
            <a:ext cx="8640000" cy="840083"/>
          </a:xfrm>
        </p:spPr>
        <p:txBody>
          <a:bodyPr/>
          <a:lstStyle/>
          <a:p>
            <a:r>
              <a:rPr lang="it-IT" dirty="0"/>
              <a:t>Il piano degli studi</a:t>
            </a:r>
            <a:br>
              <a:rPr lang="it-IT" dirty="0"/>
            </a:br>
            <a:r>
              <a:rPr lang="it-IT" dirty="0"/>
              <a:t>Informazioni generali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C86BCEC-2E9C-6C51-0C6C-4C39E5F1F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61B7297-B007-A75D-02CB-27BB5603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AC0258C-D144-2B2B-1B1B-3EF0F1E61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85AF7D8-FCFA-0CC7-3B38-423911A2AE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2" y="2060576"/>
            <a:ext cx="11522075" cy="761756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it-IT" dirty="0"/>
              <a:t>Le informazioni per gli studenti si trovano al link: </a:t>
            </a:r>
          </a:p>
          <a:p>
            <a:pPr>
              <a:spcAft>
                <a:spcPts val="600"/>
              </a:spcAft>
            </a:pPr>
            <a:r>
              <a:rPr lang="it-IT" dirty="0">
                <a:hlinkClick r:id="rId2"/>
              </a:rPr>
              <a:t>Piano degli studi e OFA - polimi</a:t>
            </a:r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8A5EBCF6-BE37-E405-11BA-27A9C1EC7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34" y="2897439"/>
            <a:ext cx="7582092" cy="3592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08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ADE85-3211-6D05-5CD2-F15F0E413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974C527-557C-F1BF-8C1B-7E0973CDD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3"/>
            <a:ext cx="8640000" cy="840083"/>
          </a:xfrm>
        </p:spPr>
        <p:txBody>
          <a:bodyPr/>
          <a:lstStyle/>
          <a:p>
            <a:r>
              <a:rPr lang="it-IT" dirty="0"/>
              <a:t>Il piano degli studi</a:t>
            </a:r>
            <a:br>
              <a:rPr lang="it-IT" dirty="0"/>
            </a:br>
            <a:r>
              <a:rPr lang="it-IT" dirty="0"/>
              <a:t>Informazioni generali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D54710E-A926-79A0-0EA0-F92BF61897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785E66D-DE88-48F1-FF8F-AC0C35B7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B0F4421-FB72-4B62-0190-0491708D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16</a:t>
            </a:fld>
            <a:endParaRPr lang="it-IT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F295EED6-5C6D-4BA5-6B77-344BD605F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15" y="1841340"/>
            <a:ext cx="11995785" cy="3562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22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F85E5-2730-2EBC-4E46-5C3602FD8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45D2BF-4F26-BB5C-E6C5-54842E906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piano degli studi</a:t>
            </a:r>
            <a:br>
              <a:rPr lang="it-IT" dirty="0"/>
            </a:br>
            <a:r>
              <a:rPr lang="it-IT" dirty="0"/>
              <a:t>Errori comuni da evitare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22BA002-D447-0441-811F-6916CC0DC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50016C0-5257-D57F-398F-E07737F7C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99FD192-43D1-0B01-2603-1160E85F7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BAAA66DA-4D33-AEA8-500D-8904CE2E48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9171894" cy="4429125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it-IT" b="1" dirty="0"/>
              <a:t>Esami da inserire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E’ necessario rispettare la regola di inserire gli insegnamenti in ordine di anno di corso: si inseriscono quindi tutti gli insegnamenti non superati nell’anno precedente e poi si inseriscono i successivi. Ad esempio se non si sono superati Analisi I e GSLP, prima di inserire Gestione degli impianti e gli altri insegnamenti del terzo anno è necessario inserire Analisi I e GSLP.</a:t>
            </a:r>
          </a:p>
          <a:p>
            <a:pPr marL="742950" lvl="1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it-IT" dirty="0"/>
          </a:p>
          <a:p>
            <a:pPr lvl="0">
              <a:spcAft>
                <a:spcPts val="600"/>
              </a:spcAft>
            </a:pPr>
            <a:r>
              <a:rPr lang="it-IT" b="1" dirty="0"/>
              <a:t>Esami che liberano CFU sul piano studi per la modifica di Febbraio</a:t>
            </a:r>
            <a:r>
              <a:rPr lang="it-IT" dirty="0"/>
              <a:t>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Gli unici insegnamenti che, se superati nella sessione invernale d'esame (es gennaio e febbraio 27), libereranno cfu sono quelli che sono stati frequentati lo scorso secondo semestre (es marzo/giugno ‘26) e dei quali non è stato superato l'esame nella sessione estiva e in quella autunnale.  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dirty="0"/>
              <a:t>NON è possibile ne aggiungere ne togliere insegnamenti del I semestre dal piano. La modifica riguarda solo insegnamenti del II semestre.</a:t>
            </a:r>
          </a:p>
        </p:txBody>
      </p:sp>
    </p:spTree>
    <p:extLst>
      <p:ext uri="{BB962C8B-B14F-4D97-AF65-F5344CB8AC3E}">
        <p14:creationId xmlns:p14="http://schemas.microsoft.com/office/powerpoint/2010/main" val="1790679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9DC21-6F02-3C32-19AB-40BBC5667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5BB50C-32B3-EEFE-E9C4-3F6DCCCC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figure di riferimento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C17B2E5-5D0D-84DD-B61B-D21DE7F99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56AE81C-D23A-EDD1-AC11-477108D2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2888EB3-7E7C-C2C8-2F23-0CEC246B0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58C17744-350E-29F4-7FB0-970BA2A839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it-IT" dirty="0"/>
              <a:t>Coordinatore del CCS</a:t>
            </a:r>
          </a:p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6814DA4A-7746-146E-F2B1-CD7CD6C0A15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it-IT" dirty="0"/>
              <a:t>Prof. Marika Arena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29DBF441-1E24-451B-751A-395273F334F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dirty="0"/>
              <a:t>Responsabile LT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61AABECB-B01D-7FE3-E241-E820FD1971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it-IT" dirty="0"/>
              <a:t>Prof. Marco Melacini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DA6D29A3-07D3-4673-2D48-A30669665E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it-IT" dirty="0"/>
              <a:t>Responsabile LM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DF51E5C0-0D85-35F2-122B-4EA5A06D034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it-IT" dirty="0"/>
              <a:t>Prof. </a:t>
            </a:r>
            <a:r>
              <a:rPr lang="it-IT" dirty="0" err="1"/>
              <a:t>Evila</a:t>
            </a:r>
            <a:r>
              <a:rPr lang="it-IT" dirty="0"/>
              <a:t> Piva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C810D8D8-FC26-0C15-A907-BB33D39C219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it-IT" dirty="0"/>
              <a:t>Riferimento Campus Cremona</a:t>
            </a:r>
          </a:p>
          <a:p>
            <a:endParaRPr lang="it-IT" dirty="0"/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68FAC261-50C7-9A0A-88EF-747620D145D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it-IT" dirty="0"/>
              <a:t>Prof. Luca Fumagalli</a:t>
            </a:r>
          </a:p>
        </p:txBody>
      </p:sp>
      <p:pic>
        <p:nvPicPr>
          <p:cNvPr id="1026" name="Picture 2" descr="Arena Marika - Politecnico di Milano School of Management">
            <a:extLst>
              <a:ext uri="{FF2B5EF4-FFF2-40B4-BE49-F238E27FC236}">
                <a16:creationId xmlns:a16="http://schemas.microsoft.com/office/drawing/2014/main" id="{DF8B214B-B431-4326-740B-D0EE3A3CD8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1" y="3718709"/>
            <a:ext cx="2593076" cy="26532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lacini Marco - Politecnico di Milano School of Management">
            <a:extLst>
              <a:ext uri="{FF2B5EF4-FFF2-40B4-BE49-F238E27FC236}">
                <a16:creationId xmlns:a16="http://schemas.microsoft.com/office/drawing/2014/main" id="{50AA7F03-E5B4-18B9-5A8E-47A053D36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224" y="3720477"/>
            <a:ext cx="2590234" cy="259023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va Evila - Politecnico di Milano School of Management">
            <a:extLst>
              <a:ext uri="{FF2B5EF4-FFF2-40B4-BE49-F238E27FC236}">
                <a16:creationId xmlns:a16="http://schemas.microsoft.com/office/drawing/2014/main" id="{CA680FC8-F835-35DB-36DD-4AD41695AD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0544" y="3720733"/>
            <a:ext cx="2592000" cy="2592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umagalli Luca - Politecnico di Milano School of Management">
            <a:extLst>
              <a:ext uri="{FF2B5EF4-FFF2-40B4-BE49-F238E27FC236}">
                <a16:creationId xmlns:a16="http://schemas.microsoft.com/office/drawing/2014/main" id="{74DD4E08-6994-8EC6-5B6F-D57A008CC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761" y="3718709"/>
            <a:ext cx="2592000" cy="25920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4119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7A269-79FC-B043-FAC7-6383FB229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FBDFE251-BBB7-1126-83C5-82C6C737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figure di riferimento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F87C23B-75DA-6F18-03F5-42123D46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3C7F998-F0E1-ABE0-D568-42BE516C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775AB2C-9F40-BDBD-E001-BE57945F3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19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59F735D1-79CB-7CEA-D072-CC3A8A1F9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5" y="2060575"/>
            <a:ext cx="2502538" cy="442912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it-IT" b="1" dirty="0"/>
              <a:t>Segreteria Didattica (</a:t>
            </a:r>
            <a:r>
              <a:rPr lang="it-IT" b="1" dirty="0" err="1"/>
              <a:t>Programme</a:t>
            </a:r>
            <a:r>
              <a:rPr lang="it-IT" b="1" dirty="0"/>
              <a:t> office)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Responsabile: Flavia Guzzetta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Posizione: all’interno del Dipartimento di Ingegneria Gestionale </a:t>
            </a:r>
            <a:br>
              <a:rPr lang="it-IT" dirty="0"/>
            </a:br>
            <a:r>
              <a:rPr lang="it-IT" dirty="0"/>
              <a:t>(via Lambruschini 4, campus Bovisa)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Ricevimento studenti: su appuntamento</a:t>
            </a:r>
          </a:p>
          <a:p>
            <a:pPr>
              <a:spcAft>
                <a:spcPts val="1200"/>
              </a:spcAft>
            </a:pPr>
            <a:endParaRPr lang="it-IT" dirty="0"/>
          </a:p>
          <a:p>
            <a:pPr>
              <a:spcAft>
                <a:spcPts val="1200"/>
              </a:spcAft>
            </a:pP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807F5BE-4548-149D-D331-3B09EAD0B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810" y="2450986"/>
            <a:ext cx="8632225" cy="4028204"/>
          </a:xfrm>
          <a:prstGeom prst="rect">
            <a:avLst/>
          </a:prstGeom>
        </p:spPr>
      </p:pic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964B3D85-B43E-F4F2-B495-DD9560E99E8A}"/>
              </a:ext>
            </a:extLst>
          </p:cNvPr>
          <p:cNvSpPr/>
          <p:nvPr/>
        </p:nvSpPr>
        <p:spPr>
          <a:xfrm rot="21216924">
            <a:off x="4570836" y="4445302"/>
            <a:ext cx="840613" cy="546863"/>
          </a:xfrm>
          <a:prstGeom prst="roundRect">
            <a:avLst/>
          </a:prstGeom>
          <a:solidFill>
            <a:srgbClr val="0BA4FF">
              <a:alpha val="60000"/>
            </a:srgbClr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7D34414-CECE-1B44-5F5F-10A294F30504}"/>
              </a:ext>
            </a:extLst>
          </p:cNvPr>
          <p:cNvSpPr txBox="1"/>
          <p:nvPr/>
        </p:nvSpPr>
        <p:spPr>
          <a:xfrm>
            <a:off x="4583721" y="2060575"/>
            <a:ext cx="19182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GSOM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2F16A5BF-A6E0-DEC2-0D1B-12A46A4D40F6}"/>
              </a:ext>
            </a:extLst>
          </p:cNvPr>
          <p:cNvSpPr txBox="1"/>
          <p:nvPr/>
        </p:nvSpPr>
        <p:spPr>
          <a:xfrm>
            <a:off x="5848303" y="2070958"/>
            <a:ext cx="13073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SOM/DIG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59913B4-FDEE-3804-FB2D-94D03F241367}"/>
              </a:ext>
            </a:extLst>
          </p:cNvPr>
          <p:cNvSpPr txBox="1"/>
          <p:nvPr/>
        </p:nvSpPr>
        <p:spPr>
          <a:xfrm>
            <a:off x="7340370" y="2070958"/>
            <a:ext cx="2468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Segreteria Didattica</a:t>
            </a:r>
          </a:p>
        </p:txBody>
      </p: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80EC0AAF-D6A8-C07A-1CDC-175C0024966F}"/>
              </a:ext>
            </a:extLst>
          </p:cNvPr>
          <p:cNvCxnSpPr>
            <a:cxnSpLocks/>
          </p:cNvCxnSpPr>
          <p:nvPr/>
        </p:nvCxnSpPr>
        <p:spPr>
          <a:xfrm>
            <a:off x="4931797" y="2471068"/>
            <a:ext cx="0" cy="1938846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F2CCD090-398F-A565-4E53-5E3455A4A86C}"/>
              </a:ext>
            </a:extLst>
          </p:cNvPr>
          <p:cNvSpPr/>
          <p:nvPr/>
        </p:nvSpPr>
        <p:spPr>
          <a:xfrm rot="21216924">
            <a:off x="5584914" y="4096664"/>
            <a:ext cx="2436117" cy="727281"/>
          </a:xfrm>
          <a:prstGeom prst="roundRect">
            <a:avLst/>
          </a:prstGeom>
          <a:solidFill>
            <a:srgbClr val="0BA4FF">
              <a:alpha val="60000"/>
            </a:srgbClr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5A74F437-886A-85AB-B81C-2483EAB2134D}"/>
              </a:ext>
            </a:extLst>
          </p:cNvPr>
          <p:cNvSpPr/>
          <p:nvPr/>
        </p:nvSpPr>
        <p:spPr>
          <a:xfrm rot="21216924">
            <a:off x="7572570" y="3404468"/>
            <a:ext cx="361838" cy="329471"/>
          </a:xfrm>
          <a:prstGeom prst="roundRect">
            <a:avLst/>
          </a:prstGeom>
          <a:solidFill>
            <a:srgbClr val="0BA4FF">
              <a:alpha val="60000"/>
            </a:srgbClr>
          </a:solidFill>
          <a:ln w="285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8" name="Connettore 2 27">
            <a:extLst>
              <a:ext uri="{FF2B5EF4-FFF2-40B4-BE49-F238E27FC236}">
                <a16:creationId xmlns:a16="http://schemas.microsoft.com/office/drawing/2014/main" id="{4B43722C-D221-BC97-15F1-56FA46627A85}"/>
              </a:ext>
            </a:extLst>
          </p:cNvPr>
          <p:cNvCxnSpPr>
            <a:cxnSpLocks/>
          </p:cNvCxnSpPr>
          <p:nvPr/>
        </p:nvCxnSpPr>
        <p:spPr>
          <a:xfrm>
            <a:off x="6393346" y="2471068"/>
            <a:ext cx="0" cy="158400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9" name="Connettore 2 28">
            <a:extLst>
              <a:ext uri="{FF2B5EF4-FFF2-40B4-BE49-F238E27FC236}">
                <a16:creationId xmlns:a16="http://schemas.microsoft.com/office/drawing/2014/main" id="{36D4B5CF-7F4A-389C-5BEF-04DF1C3491DD}"/>
              </a:ext>
            </a:extLst>
          </p:cNvPr>
          <p:cNvCxnSpPr>
            <a:cxnSpLocks/>
          </p:cNvCxnSpPr>
          <p:nvPr/>
        </p:nvCxnSpPr>
        <p:spPr>
          <a:xfrm>
            <a:off x="7753489" y="2450986"/>
            <a:ext cx="0" cy="93600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8256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90D10-351B-CE11-8995-DC81863EE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7BE609-6B66-7E5C-EB74-7FBF5EBBA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contatti principali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5C7D009B-8C5D-7965-2710-60AB0DC75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B61699D-F1D6-3A0B-4772-B6B2F06FB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ABB5AF7-61E9-9CDC-F486-46339A42D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20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1A1B701-63D5-DF84-C1D9-223D3B68B4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3033939"/>
          </a:xfrm>
        </p:spPr>
        <p:txBody>
          <a:bodyPr vert="horz" lIns="0" tIns="0" rIns="0" bIns="0" rtlCol="0">
            <a:noAutofit/>
          </a:bodyPr>
          <a:lstStyle/>
          <a:p>
            <a:pPr>
              <a:spcAft>
                <a:spcPts val="1200"/>
              </a:spcAft>
            </a:pPr>
            <a:r>
              <a:rPr lang="it-IT" dirty="0">
                <a:hlinkClick r:id="rId2"/>
              </a:rPr>
              <a:t>www.polimi.it</a:t>
            </a:r>
            <a:endParaRPr lang="it-IT" dirty="0"/>
          </a:p>
          <a:p>
            <a:pPr>
              <a:spcAft>
                <a:spcPts val="1200"/>
              </a:spcAft>
            </a:pPr>
            <a:r>
              <a:rPr lang="it-IT" dirty="0">
                <a:hlinkClick r:id="rId3"/>
              </a:rPr>
              <a:t>https://management-eng.polimi.it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  <a:p>
            <a:pPr>
              <a:spcAft>
                <a:spcPts val="1200"/>
              </a:spcAft>
            </a:pPr>
            <a:r>
              <a:rPr lang="it-IT" dirty="0">
                <a:hlinkClick r:id="rId4"/>
              </a:rPr>
              <a:t>www.som.polimi.it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  <a:p>
            <a:pPr>
              <a:spcAft>
                <a:spcPts val="1200"/>
              </a:spcAft>
            </a:pPr>
            <a:r>
              <a:rPr lang="it-IT" dirty="0">
                <a:hlinkClick r:id="rId5"/>
              </a:rPr>
              <a:t>management-engineering@polimi.it</a:t>
            </a:r>
            <a:endParaRPr lang="it-IT" dirty="0"/>
          </a:p>
          <a:p>
            <a:pPr>
              <a:spcAft>
                <a:spcPts val="1200"/>
              </a:spcAft>
            </a:pPr>
            <a:r>
              <a:rPr lang="it-IT" dirty="0">
                <a:hlinkClick r:id="rId6"/>
              </a:rPr>
              <a:t>rappresentantistudenti-ccsgestionale@polimi.it</a:t>
            </a:r>
            <a:endParaRPr lang="it-IT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84FE48E1-35A4-AFAF-E4C5-A0041D9B6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2520949" cy="2816225"/>
          </a:xfrm>
        </p:spPr>
        <p:txBody>
          <a:bodyPr/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Sito Politecnico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Sito del Corso di Laurea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Sito del Dipartimento DIG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Segreteria Didattica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/>
              <a:t>Rappresentanti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C32B15D0-18E5-55D7-1583-4734F8CF3EA4}"/>
              </a:ext>
            </a:extLst>
          </p:cNvPr>
          <p:cNvSpPr txBox="1"/>
          <p:nvPr/>
        </p:nvSpPr>
        <p:spPr>
          <a:xfrm>
            <a:off x="334963" y="5289219"/>
            <a:ext cx="11522074" cy="663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1200"/>
              </a:spcAft>
            </a:pPr>
            <a:r>
              <a:rPr lang="it-IT" sz="1600" dirty="0">
                <a:sym typeface="Wingdings" panose="05000000000000000000" pitchFamily="2" charset="2"/>
              </a:rPr>
              <a:t>Usate la </a:t>
            </a:r>
            <a:r>
              <a:rPr lang="it-IT" sz="1600" b="1" dirty="0">
                <a:sym typeface="Wingdings" panose="05000000000000000000" pitchFamily="2" charset="2"/>
              </a:rPr>
              <a:t>casella di posta elettronica </a:t>
            </a:r>
            <a:r>
              <a:rPr lang="it-IT" sz="1600" dirty="0">
                <a:sym typeface="Wingdings" panose="05000000000000000000" pitchFamily="2" charset="2"/>
              </a:rPr>
              <a:t>assegnata dal Politecnico! Leggete quotidianamente le email che vi vengono inviate e consultate il sito</a:t>
            </a:r>
          </a:p>
        </p:txBody>
      </p:sp>
    </p:spTree>
    <p:extLst>
      <p:ext uri="{BB962C8B-B14F-4D97-AF65-F5344CB8AC3E}">
        <p14:creationId xmlns:p14="http://schemas.microsoft.com/office/powerpoint/2010/main" val="4145143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84D9F-FD9C-C834-78C5-30ED14E8D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58B773-EFD7-9AF8-808A-3D45EDC6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 contatti principali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7FB9058-9563-BDF5-C961-F94723482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BBEFAC6-BF89-310D-48EC-CB29820E2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F0A3C2F-5B95-1915-A861-886FD0EA9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21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064907A3-EF3E-3088-1EB2-9A5E8FE77F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6275" y="2060575"/>
            <a:ext cx="8640762" cy="3033939"/>
          </a:xfrm>
        </p:spPr>
        <p:txBody>
          <a:bodyPr vert="horz" lIns="0" tIns="0" rIns="0" bIns="0" rtlCol="0">
            <a:noAutofit/>
          </a:bodyPr>
          <a:lstStyle/>
          <a:p>
            <a:pPr>
              <a:spcAft>
                <a:spcPts val="1200"/>
              </a:spcAft>
            </a:pPr>
            <a:r>
              <a:rPr lang="it-IT" dirty="0">
                <a:hlinkClick r:id="rId2"/>
              </a:rPr>
              <a:t>https://management-eng.polimi.it</a:t>
            </a:r>
            <a:r>
              <a:rPr lang="it-IT" dirty="0"/>
              <a:t> </a:t>
            </a:r>
            <a:br>
              <a:rPr lang="it-IT" dirty="0"/>
            </a:br>
            <a:endParaRPr lang="it-IT" dirty="0"/>
          </a:p>
        </p:txBody>
      </p:sp>
      <p:sp>
        <p:nvSpPr>
          <p:cNvPr id="23" name="Segnaposto testo 22">
            <a:extLst>
              <a:ext uri="{FF2B5EF4-FFF2-40B4-BE49-F238E27FC236}">
                <a16:creationId xmlns:a16="http://schemas.microsoft.com/office/drawing/2014/main" id="{FC2B78EF-867C-0271-3A62-B2AC5A001A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3202716" cy="2816225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it-IT" dirty="0"/>
              <a:t>Sito del Corso di Laurea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91AD470-4539-B9BF-3B56-EA6FD464DA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82"/>
          <a:stretch>
            <a:fillRect/>
          </a:stretch>
        </p:blipFill>
        <p:spPr>
          <a:xfrm>
            <a:off x="334962" y="2713221"/>
            <a:ext cx="11550941" cy="4144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53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11820D-941E-91DC-3721-98AE2A84B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9B305F-CF2C-09CE-6DD8-683805CC34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Le opportunità internazionali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279DD68-48A3-ACF9-A9BC-D1447AD384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795503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628E8-AFEE-BCDA-BFFF-01419D6FC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5415E6-85C4-31A9-9311-38266FAE6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International Exchanges at Management Engineering </a:t>
            </a:r>
            <a:br>
              <a:rPr lang="en-GB" dirty="0"/>
            </a:br>
            <a:r>
              <a:rPr lang="en-GB" dirty="0"/>
              <a:t>BSc and MSc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36573C2-F8D2-0E16-44EF-98B8F46D6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0087A98-7FA9-2699-3B55-0ED3CE9D2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334ADF2-5273-D576-CD74-3AE3CA61E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23</a:t>
            </a:fld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7DD7D03A-B01B-A699-C392-DB0AD809A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125" y="2588087"/>
            <a:ext cx="2646350" cy="3119368"/>
          </a:xfrm>
          <a:prstGeom prst="rect">
            <a:avLst/>
          </a:prstGeom>
        </p:spPr>
      </p:pic>
      <p:sp>
        <p:nvSpPr>
          <p:cNvPr id="10" name="Freccia destra 4">
            <a:extLst>
              <a:ext uri="{FF2B5EF4-FFF2-40B4-BE49-F238E27FC236}">
                <a16:creationId xmlns:a16="http://schemas.microsoft.com/office/drawing/2014/main" id="{985E3C29-B9B8-9EDE-6326-7F19095757EF}"/>
              </a:ext>
            </a:extLst>
          </p:cNvPr>
          <p:cNvSpPr/>
          <p:nvPr/>
        </p:nvSpPr>
        <p:spPr>
          <a:xfrm>
            <a:off x="1954752" y="3107921"/>
            <a:ext cx="1192696" cy="775252"/>
          </a:xfrm>
          <a:prstGeom prst="rightArrow">
            <a:avLst>
              <a:gd name="adj1" fmla="val 50000"/>
              <a:gd name="adj2" fmla="val 60648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+mj-lt"/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6D6163B-283B-564E-77E5-7729D5FDE617}"/>
              </a:ext>
            </a:extLst>
          </p:cNvPr>
          <p:cNvSpPr txBox="1"/>
          <p:nvPr/>
        </p:nvSpPr>
        <p:spPr>
          <a:xfrm>
            <a:off x="1200038" y="4147771"/>
            <a:ext cx="25642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latin typeface="+mj-lt"/>
              </a:rPr>
              <a:t>Incoming </a:t>
            </a:r>
            <a:r>
              <a:rPr lang="it-IT" b="1" dirty="0" err="1">
                <a:latin typeface="+mj-lt"/>
              </a:rPr>
              <a:t>students</a:t>
            </a:r>
            <a:endParaRPr lang="it-IT" b="1" dirty="0">
              <a:latin typeface="+mj-lt"/>
            </a:endParaRPr>
          </a:p>
          <a:p>
            <a:pPr algn="ctr"/>
            <a:r>
              <a:rPr lang="it-IT" b="1" dirty="0">
                <a:latin typeface="+mj-lt"/>
              </a:rPr>
              <a:t>&gt;1800</a:t>
            </a:r>
            <a:r>
              <a:rPr lang="it-IT" dirty="0">
                <a:latin typeface="+mj-lt"/>
              </a:rPr>
              <a:t> </a:t>
            </a:r>
            <a:r>
              <a:rPr lang="it-IT" b="1" dirty="0">
                <a:latin typeface="+mj-lt"/>
              </a:rPr>
              <a:t>students</a:t>
            </a:r>
            <a:endParaRPr lang="it-IT" dirty="0">
              <a:latin typeface="+mj-lt"/>
            </a:endParaRPr>
          </a:p>
          <a:p>
            <a:pPr algn="ctr"/>
            <a:r>
              <a:rPr lang="it-IT" dirty="0">
                <a:latin typeface="+mj-lt"/>
              </a:rPr>
              <a:t>(</a:t>
            </a:r>
            <a:r>
              <a:rPr lang="it-IT" dirty="0" err="1">
                <a:latin typeface="+mj-lt"/>
              </a:rPr>
              <a:t>past</a:t>
            </a:r>
            <a:r>
              <a:rPr lang="it-IT" dirty="0">
                <a:latin typeface="+mj-lt"/>
              </a:rPr>
              <a:t> 6 </a:t>
            </a:r>
            <a:r>
              <a:rPr lang="it-IT" dirty="0" err="1">
                <a:latin typeface="+mj-lt"/>
              </a:rPr>
              <a:t>years</a:t>
            </a:r>
            <a:r>
              <a:rPr lang="it-IT" dirty="0">
                <a:latin typeface="+mj-lt"/>
              </a:rPr>
              <a:t>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7872D82-F50B-48A2-B8A9-BBAAD0DB411D}"/>
              </a:ext>
            </a:extLst>
          </p:cNvPr>
          <p:cNvSpPr txBox="1"/>
          <p:nvPr/>
        </p:nvSpPr>
        <p:spPr>
          <a:xfrm>
            <a:off x="8125861" y="4147771"/>
            <a:ext cx="2890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latin typeface="+mj-lt"/>
              </a:rPr>
              <a:t>Outgoing</a:t>
            </a:r>
            <a:r>
              <a:rPr lang="it-IT" b="1" dirty="0">
                <a:latin typeface="+mj-lt"/>
              </a:rPr>
              <a:t> </a:t>
            </a:r>
            <a:r>
              <a:rPr lang="it-IT" b="1" dirty="0" err="1">
                <a:latin typeface="+mj-lt"/>
              </a:rPr>
              <a:t>students</a:t>
            </a:r>
            <a:endParaRPr lang="it-IT" dirty="0">
              <a:latin typeface="+mj-lt"/>
            </a:endParaRPr>
          </a:p>
          <a:p>
            <a:pPr algn="ctr"/>
            <a:r>
              <a:rPr lang="it-IT" b="1" dirty="0">
                <a:latin typeface="+mj-lt"/>
              </a:rPr>
              <a:t>&gt;2000 students</a:t>
            </a:r>
            <a:endParaRPr lang="it-IT" dirty="0">
              <a:latin typeface="+mj-lt"/>
            </a:endParaRPr>
          </a:p>
          <a:p>
            <a:pPr algn="ctr"/>
            <a:r>
              <a:rPr lang="it-IT" dirty="0">
                <a:latin typeface="+mj-lt"/>
              </a:rPr>
              <a:t>(</a:t>
            </a:r>
            <a:r>
              <a:rPr lang="it-IT" dirty="0" err="1">
                <a:latin typeface="+mj-lt"/>
              </a:rPr>
              <a:t>past</a:t>
            </a:r>
            <a:r>
              <a:rPr lang="it-IT" dirty="0">
                <a:latin typeface="+mj-lt"/>
              </a:rPr>
              <a:t> 6 </a:t>
            </a:r>
            <a:r>
              <a:rPr lang="it-IT" dirty="0" err="1">
                <a:latin typeface="+mj-lt"/>
              </a:rPr>
              <a:t>years</a:t>
            </a:r>
            <a:r>
              <a:rPr lang="it-IT" dirty="0">
                <a:latin typeface="+mj-lt"/>
              </a:rPr>
              <a:t>)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9E347FB-1574-6BF8-FE59-50C1090CE3E7}"/>
              </a:ext>
            </a:extLst>
          </p:cNvPr>
          <p:cNvSpPr/>
          <p:nvPr/>
        </p:nvSpPr>
        <p:spPr>
          <a:xfrm>
            <a:off x="265469" y="1705595"/>
            <a:ext cx="97142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latin typeface="+mj-lt"/>
              </a:rPr>
              <a:t>Exchange and double degree </a:t>
            </a:r>
            <a:r>
              <a:rPr lang="it-IT" dirty="0" err="1">
                <a:latin typeface="+mj-lt"/>
              </a:rPr>
              <a:t>agreements</a:t>
            </a:r>
            <a:r>
              <a:rPr lang="it-IT" dirty="0">
                <a:latin typeface="+mj-lt"/>
              </a:rPr>
              <a:t> with &gt; </a:t>
            </a:r>
            <a:r>
              <a:rPr lang="it-IT" b="1" dirty="0">
                <a:latin typeface="+mj-lt"/>
              </a:rPr>
              <a:t>200 </a:t>
            </a:r>
            <a:r>
              <a:rPr lang="it-IT" b="1" dirty="0" err="1">
                <a:latin typeface="+mj-lt"/>
              </a:rPr>
              <a:t>institutions</a:t>
            </a:r>
            <a:r>
              <a:rPr lang="it-IT" dirty="0">
                <a:latin typeface="+mj-lt"/>
              </a:rPr>
              <a:t> (</a:t>
            </a:r>
            <a:r>
              <a:rPr lang="it-IT" dirty="0" err="1">
                <a:latin typeface="+mj-lt"/>
              </a:rPr>
              <a:t>incoming</a:t>
            </a:r>
            <a:r>
              <a:rPr lang="it-IT" dirty="0">
                <a:latin typeface="+mj-lt"/>
              </a:rPr>
              <a:t> + outgoing)</a:t>
            </a:r>
          </a:p>
        </p:txBody>
      </p:sp>
      <p:sp>
        <p:nvSpPr>
          <p:cNvPr id="15" name="Freccia destra 4">
            <a:extLst>
              <a:ext uri="{FF2B5EF4-FFF2-40B4-BE49-F238E27FC236}">
                <a16:creationId xmlns:a16="http://schemas.microsoft.com/office/drawing/2014/main" id="{2EB24C8E-324A-732E-778F-A10C198C44D8}"/>
              </a:ext>
            </a:extLst>
          </p:cNvPr>
          <p:cNvSpPr/>
          <p:nvPr/>
        </p:nvSpPr>
        <p:spPr>
          <a:xfrm>
            <a:off x="8907152" y="3179188"/>
            <a:ext cx="1192696" cy="775252"/>
          </a:xfrm>
          <a:prstGeom prst="rightArrow">
            <a:avLst>
              <a:gd name="adj1" fmla="val 50000"/>
              <a:gd name="adj2" fmla="val 60648"/>
            </a:avLst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latin typeface="+mj-lt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A7FFBE9-9401-8923-9177-CB8C2D9443FA}"/>
              </a:ext>
            </a:extLst>
          </p:cNvPr>
          <p:cNvSpPr txBox="1"/>
          <p:nvPr/>
        </p:nvSpPr>
        <p:spPr>
          <a:xfrm>
            <a:off x="119112" y="6094118"/>
            <a:ext cx="10695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Further information</a:t>
            </a:r>
            <a:endParaRPr lang="en-US" dirty="0"/>
          </a:p>
          <a:p>
            <a:r>
              <a:rPr lang="en-US" dirty="0"/>
              <a:t>How to apply: The </a:t>
            </a:r>
            <a:r>
              <a:rPr lang="en-US" dirty="0">
                <a:hlinkClick r:id="rId4"/>
              </a:rPr>
              <a:t>PoliMI International Mobility Call</a:t>
            </a:r>
            <a:r>
              <a:rPr lang="en-US" dirty="0"/>
              <a:t> (November and April)</a:t>
            </a:r>
          </a:p>
        </p:txBody>
      </p:sp>
    </p:spTree>
    <p:extLst>
      <p:ext uri="{BB962C8B-B14F-4D97-AF65-F5344CB8AC3E}">
        <p14:creationId xmlns:p14="http://schemas.microsoft.com/office/powerpoint/2010/main" val="244259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2520D-A95D-BEF6-6B16-2EF3B8404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8C779-16F6-163A-08BD-7D092DAE6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International Exchanges at Management Engineering </a:t>
            </a:r>
            <a:br>
              <a:rPr lang="en-GB" dirty="0"/>
            </a:br>
            <a:r>
              <a:rPr lang="en-GB" dirty="0"/>
              <a:t>BSc and MSc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299BA30-CE66-DD45-CDC4-D97CB4CC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1A688D4-86D9-C8BD-D1E8-ECF08D6A6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C1A3DE4-1AA2-E98A-FFEB-20D0D2DC4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24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F4D9D37-1618-0469-55B1-E34AEA2AD4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8620" y="3017668"/>
            <a:ext cx="3100906" cy="3602662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Normally 1 semester abroad (on average 30 credits)</a:t>
            </a:r>
          </a:p>
          <a:p>
            <a:pPr>
              <a:spcAft>
                <a:spcPts val="1200"/>
              </a:spcAft>
            </a:pPr>
            <a:r>
              <a:rPr lang="en-US" dirty="0"/>
              <a:t>More than 200 destinations worldwide</a:t>
            </a:r>
          </a:p>
          <a:p>
            <a:pPr>
              <a:spcAft>
                <a:spcPts val="1200"/>
              </a:spcAft>
            </a:pPr>
            <a:r>
              <a:rPr lang="en-US" dirty="0"/>
              <a:t>Both at BS and MS level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9039012-1D7F-FC86-857E-F6C422C5302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68642" y="2239963"/>
            <a:ext cx="3259168" cy="647076"/>
          </a:xfrm>
        </p:spPr>
        <p:txBody>
          <a:bodyPr anchor="t">
            <a:normAutofit/>
          </a:bodyPr>
          <a:lstStyle/>
          <a:p>
            <a:r>
              <a:rPr lang="en-GB" dirty="0"/>
              <a:t>Standard “Erasmus” </a:t>
            </a:r>
          </a:p>
          <a:p>
            <a:r>
              <a:rPr lang="en-GB" dirty="0"/>
              <a:t>exchanges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947F9FBE-D3A4-A9A5-EDAB-FA81D2FFABC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51535" y="3017668"/>
            <a:ext cx="3100906" cy="3602662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Normally 1 year abroad (it depends on the program), possibly in more sites</a:t>
            </a:r>
          </a:p>
          <a:p>
            <a:pPr>
              <a:spcAft>
                <a:spcPts val="1200"/>
              </a:spcAft>
            </a:pPr>
            <a:r>
              <a:rPr lang="en-US" dirty="0"/>
              <a:t>Alliance4Tech, UNITECH, GlobalE3</a:t>
            </a:r>
          </a:p>
          <a:p>
            <a:pPr>
              <a:spcAft>
                <a:spcPts val="1200"/>
              </a:spcAft>
            </a:pPr>
            <a:r>
              <a:rPr lang="en-US" dirty="0"/>
              <a:t>MS level</a:t>
            </a:r>
          </a:p>
          <a:p>
            <a:pPr>
              <a:spcAft>
                <a:spcPts val="1200"/>
              </a:spcAft>
            </a:pPr>
            <a:endParaRPr lang="en-US" dirty="0"/>
          </a:p>
          <a:p>
            <a:pPr>
              <a:spcAft>
                <a:spcPts val="1200"/>
              </a:spcAft>
            </a:pPr>
            <a:endParaRPr lang="en-US" dirty="0"/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3E403E3E-20B0-5940-9585-038698D95C1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anchor="t"/>
          <a:lstStyle/>
          <a:p>
            <a:r>
              <a:rPr lang="en-GB" dirty="0"/>
              <a:t>International Alliances 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567A037-6950-355D-A294-6918101FC4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76189" y="3017668"/>
            <a:ext cx="3100906" cy="3602662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1,5-2 years abroad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International Double Degrees promoted by POLIMI (more than 40 programs), at BS and MS level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International Double Degrees promoted by </a:t>
            </a:r>
            <a:r>
              <a:rPr lang="en-US" dirty="0" err="1"/>
              <a:t>SoM</a:t>
            </a:r>
            <a:r>
              <a:rPr lang="en-US" dirty="0"/>
              <a:t>-POLIMI (</a:t>
            </a:r>
            <a:r>
              <a:rPr lang="en-US" dirty="0" err="1"/>
              <a:t>Audencia</a:t>
            </a:r>
            <a:r>
              <a:rPr lang="en-US" dirty="0"/>
              <a:t>, Solvay, </a:t>
            </a:r>
            <a:r>
              <a:rPr lang="en-US" dirty="0" err="1"/>
              <a:t>Tongjii</a:t>
            </a:r>
            <a:r>
              <a:rPr lang="en-US" dirty="0"/>
              <a:t>, Tsinghua), only at MS level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882C8C48-0C1E-EEF7-AD8D-4DDD45A6642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76212" y="2239963"/>
            <a:ext cx="3480826" cy="647076"/>
          </a:xfrm>
        </p:spPr>
        <p:txBody>
          <a:bodyPr anchor="t"/>
          <a:lstStyle/>
          <a:p>
            <a:r>
              <a:rPr lang="en-GB" dirty="0"/>
              <a:t>International Double/</a:t>
            </a:r>
            <a:br>
              <a:rPr lang="en-GB" dirty="0"/>
            </a:br>
            <a:r>
              <a:rPr lang="en-GB" dirty="0"/>
              <a:t>Dual Degrees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A616CB1-9B12-B0CA-D6CF-21E27612A93C}"/>
              </a:ext>
            </a:extLst>
          </p:cNvPr>
          <p:cNvSpPr/>
          <p:nvPr/>
        </p:nvSpPr>
        <p:spPr>
          <a:xfrm>
            <a:off x="8376189" y="6048375"/>
            <a:ext cx="3100906" cy="4413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+mj-lt"/>
              </a:rPr>
              <a:t>Intensive experience, Double Degree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9EB174DF-C1A4-1031-3A7E-8308276640CD}"/>
              </a:ext>
            </a:extLst>
          </p:cNvPr>
          <p:cNvSpPr/>
          <p:nvPr/>
        </p:nvSpPr>
        <p:spPr>
          <a:xfrm>
            <a:off x="4545547" y="6047241"/>
            <a:ext cx="3100906" cy="4413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+mj-lt"/>
              </a:rPr>
              <a:t>Intensive experience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7AB5E96-E698-FC59-F8A2-35C547940109}"/>
              </a:ext>
            </a:extLst>
          </p:cNvPr>
          <p:cNvSpPr/>
          <p:nvPr/>
        </p:nvSpPr>
        <p:spPr>
          <a:xfrm>
            <a:off x="714905" y="6046107"/>
            <a:ext cx="3100906" cy="44132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tx1"/>
                </a:solidFill>
                <a:latin typeface="+mj-lt"/>
              </a:rPr>
              <a:t>Cultural experience</a:t>
            </a:r>
          </a:p>
        </p:txBody>
      </p:sp>
    </p:spTree>
    <p:extLst>
      <p:ext uri="{BB962C8B-B14F-4D97-AF65-F5344CB8AC3E}">
        <p14:creationId xmlns:p14="http://schemas.microsoft.com/office/powerpoint/2010/main" val="29010208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BAAFE-E299-DC8B-DFFC-F09EDED1A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5D958F-C5C4-F248-CBE9-6D20983A8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r>
              <a:rPr lang="en-GB" dirty="0"/>
              <a:t>International Double (Dual) Degree promoted by POLIMI-</a:t>
            </a:r>
            <a:r>
              <a:rPr lang="en-GB" dirty="0" err="1"/>
              <a:t>SoM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72C3BC8-DE53-219D-421D-805EDF2400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0760797-E01A-258A-95A6-2F8F018C0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98263" cy="365125"/>
          </a:xfrm>
        </p:spPr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64B1FC4-22EE-DA76-792C-02836026E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/>
          <a:p>
            <a:fld id="{3135EEA2-8D42-4D46-95A6-66E65FDC5EB1}" type="slidenum">
              <a:rPr lang="it-IT" smtClean="0"/>
              <a:pPr/>
              <a:t>25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496D8634-280F-4EB5-4409-F51A801063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Dedicated programs for ME MSc students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US" dirty="0"/>
              <a:t>Approx. 3-10 positions for each institution every year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Suggested Majors for each institution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Only for MSc students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Minimum threshold = GPA &gt; 26/30</a:t>
            </a:r>
          </a:p>
          <a:p>
            <a:pPr marL="342900" indent="-342900"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Each program has its specific rules and study plan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F8660170-CB49-8577-D209-3FAF807585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770" y="2060575"/>
            <a:ext cx="3010910" cy="695558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B7D87596-E3DE-662D-FF5B-09601F04C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879" y="2926301"/>
            <a:ext cx="2937143" cy="70697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5CF6C21-D804-A999-90A8-B7A3BA60C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113" y="4959184"/>
            <a:ext cx="2171161" cy="72000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FD71CDB8-1B6D-9CDE-6013-4B0397C43D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879" y="3943428"/>
            <a:ext cx="2593231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214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5303A-B91C-0C82-431E-176E00B17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7F9341-8683-DB79-CDFC-CE6528F6C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r>
              <a:rPr lang="en-GB" dirty="0"/>
              <a:t>International Alliances</a:t>
            </a:r>
            <a:br>
              <a:rPr lang="en-GB" dirty="0"/>
            </a:br>
            <a:r>
              <a:rPr lang="en-GB" dirty="0"/>
              <a:t>UNITECH 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4504685-1E29-0EE1-AD63-C9F95D1823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8B2CDBA-EB39-E7AF-131A-BEED77BEF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98263" cy="365125"/>
          </a:xfrm>
        </p:spPr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653D147-EA00-AAE2-98F3-5E9675B9A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/>
          <a:p>
            <a:fld id="{3135EEA2-8D42-4D46-95A6-66E65FDC5EB1}" type="slidenum">
              <a:rPr lang="it-IT" smtClean="0"/>
              <a:pPr/>
              <a:t>26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91638FDD-7420-F8D6-E9BE-B1420D55CF4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dirty="0"/>
              <a:t>Up to 1 year abroad, in 1 site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dirty="0"/>
              <a:t>3 weeks throughout the year of mutual experiences (in 3 other sites)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dirty="0"/>
              <a:t>Approx. 20 extra credits to be done, on top of the required credits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dirty="0"/>
              <a:t>UNITECH standard study plans exist, based on partner schools’ academic offering</a:t>
            </a:r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US" dirty="0"/>
              <a:t>Part of the regular International Mobility Call</a:t>
            </a:r>
            <a:endParaRPr lang="en-GB" dirty="0"/>
          </a:p>
          <a:p>
            <a:pPr marL="342900" indent="-342900">
              <a:spcAft>
                <a:spcPts val="600"/>
              </a:spcAft>
              <a:buFont typeface="Arial" charset="0"/>
              <a:buChar char="•"/>
            </a:pPr>
            <a:r>
              <a:rPr lang="en-GB" dirty="0"/>
              <a:t>Approx. 1-2 ME students per year, based on internal competition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E4C48E5D-A07D-2810-520E-BB25F140A545}"/>
              </a:ext>
            </a:extLst>
          </p:cNvPr>
          <p:cNvGrpSpPr/>
          <p:nvPr/>
        </p:nvGrpSpPr>
        <p:grpSpPr>
          <a:xfrm>
            <a:off x="6466957" y="1648156"/>
            <a:ext cx="4868831" cy="4230661"/>
            <a:chOff x="3075303" y="1546856"/>
            <a:chExt cx="5733743" cy="4234147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0763A11-BFD1-4929-A9C7-193760ACA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6545" y="4262311"/>
              <a:ext cx="1470545" cy="1203173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ED5DE5F9-B2AC-917C-7B8E-D39BC8F8AC8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94043" y="4648561"/>
              <a:ext cx="2115003" cy="430675"/>
            </a:xfrm>
            <a:prstGeom prst="rect">
              <a:avLst/>
            </a:prstGeom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8377BC3B-62F0-6D65-BE0E-F363600D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980881" y="1546856"/>
              <a:ext cx="2367644" cy="530592"/>
            </a:xfrm>
            <a:prstGeom prst="rect">
              <a:avLst/>
            </a:prstGeom>
          </p:spPr>
        </p:pic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0844A4CB-557F-0A97-FD13-799362FB19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37275" y="2316137"/>
              <a:ext cx="2331357" cy="81597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7EBDD80E-13C6-DC32-6933-9AB3BDC5E5B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02939" y="3084788"/>
              <a:ext cx="2638879" cy="1145320"/>
            </a:xfrm>
            <a:prstGeom prst="rect">
              <a:avLst/>
            </a:prstGeom>
          </p:spPr>
        </p:pic>
        <p:pic>
          <p:nvPicPr>
            <p:cNvPr id="17" name="Immagine 16">
              <a:extLst>
                <a:ext uri="{FF2B5EF4-FFF2-40B4-BE49-F238E27FC236}">
                  <a16:creationId xmlns:a16="http://schemas.microsoft.com/office/drawing/2014/main" id="{C0F1F6DA-47F3-0D08-256B-51F395E76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47933" y="4342832"/>
              <a:ext cx="1438171" cy="1438171"/>
            </a:xfrm>
            <a:prstGeom prst="rect">
              <a:avLst/>
            </a:prstGeom>
          </p:spPr>
        </p:pic>
        <p:pic>
          <p:nvPicPr>
            <p:cNvPr id="18" name="Immagine 17">
              <a:extLst>
                <a:ext uri="{FF2B5EF4-FFF2-40B4-BE49-F238E27FC236}">
                  <a16:creationId xmlns:a16="http://schemas.microsoft.com/office/drawing/2014/main" id="{3977D78F-B84E-FFDC-913A-9D8EE5A8D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75303" y="2264358"/>
              <a:ext cx="3165929" cy="695445"/>
            </a:xfrm>
            <a:prstGeom prst="rect">
              <a:avLst/>
            </a:prstGeom>
          </p:spPr>
        </p:pic>
      </p:grpSp>
      <p:pic>
        <p:nvPicPr>
          <p:cNvPr id="9" name="Immagine 8">
            <a:extLst>
              <a:ext uri="{FF2B5EF4-FFF2-40B4-BE49-F238E27FC236}">
                <a16:creationId xmlns:a16="http://schemas.microsoft.com/office/drawing/2014/main" id="{81F05C08-DD08-6F8F-7069-CDB2C469A63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6697" y="3354010"/>
            <a:ext cx="1835055" cy="7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25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5D16-9FF8-D963-4A97-440187204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B4BF27-3DBA-CAAE-0512-B26942CC9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08073"/>
            <a:ext cx="11522075" cy="840083"/>
          </a:xfrm>
        </p:spPr>
        <p:txBody>
          <a:bodyPr/>
          <a:lstStyle/>
          <a:p>
            <a:r>
              <a:rPr lang="en-GB" dirty="0"/>
              <a:t>International Alliances</a:t>
            </a:r>
            <a:br>
              <a:rPr lang="en-GB" dirty="0"/>
            </a:br>
            <a:r>
              <a:rPr lang="en-GB" dirty="0"/>
              <a:t>Alliance4Tech 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CB946B2-91F1-770E-0F9D-611CAC87CE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4964" y="39688"/>
            <a:ext cx="2383298" cy="365125"/>
          </a:xfrm>
        </p:spPr>
        <p:txBody>
          <a:bodyPr/>
          <a:lstStyle/>
          <a:p>
            <a:r>
              <a:rPr lang="it-IT"/>
              <a:t>POLITECNICO DI MILANO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6050D09-F1A7-843E-08F8-DE9B64C31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16274" y="39688"/>
            <a:ext cx="7598263" cy="365125"/>
          </a:xfrm>
        </p:spPr>
        <p:txBody>
          <a:bodyPr/>
          <a:lstStyle/>
          <a:p>
            <a:r>
              <a:rPr lang="it-IT"/>
              <a:t>Il secondo anno di Ingegneria Gestionale</a:t>
            </a:r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3E3FC4F-8C3C-108B-53BC-AF92003B5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4538" y="39688"/>
            <a:ext cx="1042500" cy="365125"/>
          </a:xfrm>
        </p:spPr>
        <p:txBody>
          <a:bodyPr/>
          <a:lstStyle/>
          <a:p>
            <a:fld id="{3135EEA2-8D42-4D46-95A6-66E65FDC5EB1}" type="slidenum">
              <a:rPr lang="it-IT" smtClean="0"/>
              <a:pPr/>
              <a:t>27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F3EFFBD-09C3-F087-6251-F6F51CB2F9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2060575"/>
            <a:ext cx="5330113" cy="4429125"/>
          </a:xfrm>
        </p:spPr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charset="0"/>
              <a:buChar char="•"/>
            </a:pPr>
            <a:r>
              <a:rPr lang="en-GB" b="1" dirty="0"/>
              <a:t>Founded in 2016</a:t>
            </a:r>
            <a:r>
              <a:rPr lang="en-GB" dirty="0"/>
              <a:t>, it is still at pivotal stage</a:t>
            </a:r>
          </a:p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“</a:t>
            </a:r>
            <a:r>
              <a:rPr lang="en-GB" b="1" dirty="0"/>
              <a:t>Free mobility</a:t>
            </a:r>
            <a:r>
              <a:rPr lang="en-GB" dirty="0"/>
              <a:t>” idea: students can move amongst European campuses, earning credits</a:t>
            </a:r>
          </a:p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charset="0"/>
              <a:buChar char="•"/>
            </a:pPr>
            <a:r>
              <a:rPr lang="en-GB" dirty="0"/>
              <a:t>It is based on a </a:t>
            </a:r>
            <a:r>
              <a:rPr lang="en-GB" b="1" dirty="0"/>
              <a:t>2-semester abroad </a:t>
            </a:r>
            <a:r>
              <a:rPr lang="en-GB" dirty="0"/>
              <a:t>approach</a:t>
            </a:r>
          </a:p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charset="0"/>
              <a:buChar char="•"/>
            </a:pPr>
            <a:r>
              <a:rPr lang="en-GB" b="1" dirty="0"/>
              <a:t>A list of available courses for each university is available</a:t>
            </a:r>
            <a:br>
              <a:rPr lang="en-GB" b="1" dirty="0"/>
            </a:br>
            <a:r>
              <a:rPr lang="en-GB" dirty="0">
                <a:hlinkClick r:id="rId2"/>
              </a:rPr>
              <a:t>www.alliance4tech.eu</a:t>
            </a:r>
            <a:r>
              <a:rPr lang="en-GB" dirty="0"/>
              <a:t> </a:t>
            </a:r>
          </a:p>
          <a:p>
            <a:pPr marL="342900" indent="-342900">
              <a:lnSpc>
                <a:spcPct val="150000"/>
              </a:lnSpc>
              <a:spcAft>
                <a:spcPts val="1800"/>
              </a:spcAft>
              <a:buFont typeface="Arial" charset="0"/>
              <a:buChar char="•"/>
            </a:pPr>
            <a:r>
              <a:rPr lang="en-GB" b="1" dirty="0"/>
              <a:t>Part of the regular mobility call</a:t>
            </a: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E8E73A89-60AF-9971-C098-D35D635817DE}"/>
              </a:ext>
            </a:extLst>
          </p:cNvPr>
          <p:cNvGrpSpPr/>
          <p:nvPr/>
        </p:nvGrpSpPr>
        <p:grpSpPr>
          <a:xfrm>
            <a:off x="6096000" y="1228114"/>
            <a:ext cx="5900477" cy="4643696"/>
            <a:chOff x="805565" y="1526163"/>
            <a:chExt cx="7546952" cy="4155063"/>
          </a:xfrm>
        </p:grpSpPr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891B4A3D-68D7-7875-577B-D5E30248B0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256" t="19900" r="8657" b="11501"/>
            <a:stretch/>
          </p:blipFill>
          <p:spPr>
            <a:xfrm>
              <a:off x="805567" y="1526163"/>
              <a:ext cx="7546950" cy="4155063"/>
            </a:xfrm>
            <a:prstGeom prst="rect">
              <a:avLst/>
            </a:prstGeom>
          </p:spPr>
        </p:pic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863156AD-9F80-7225-0461-3134D7AA52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1885" t="38458" r="1144"/>
            <a:stretch/>
          </p:blipFill>
          <p:spPr>
            <a:xfrm>
              <a:off x="805565" y="4654701"/>
              <a:ext cx="1872207" cy="605014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D91158FF-6174-DBA2-E7A7-EBF3382F33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1780"/>
            <a:stretch/>
          </p:blipFill>
          <p:spPr>
            <a:xfrm>
              <a:off x="3326011" y="4130513"/>
              <a:ext cx="1253030" cy="889923"/>
            </a:xfrm>
            <a:prstGeom prst="rect">
              <a:avLst/>
            </a:prstGeom>
          </p:spPr>
        </p:pic>
        <p:pic>
          <p:nvPicPr>
            <p:cNvPr id="19" name="938be59f-b813-43b1-a067-fa45f9fc9e53" descr="161589B6-051E-4764-9596-D822D4B93214">
              <a:extLst>
                <a:ext uri="{FF2B5EF4-FFF2-40B4-BE49-F238E27FC236}">
                  <a16:creationId xmlns:a16="http://schemas.microsoft.com/office/drawing/2014/main" id="{F4049D36-9688-D86C-8DB7-9F60A0C5E0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8233" y="3337875"/>
              <a:ext cx="1799538" cy="1076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805166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95663-96C7-C931-2E4A-EB83C024F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9B69C6A-8DCC-5298-7CED-88A958DBD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Vivere il campus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A98B133A-7430-1E0F-A03D-14913EBCBC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it-IT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078087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AD785-48C0-E873-EB02-8198AC47D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7ED80888-1FE3-DA6E-8213-47FD2DB7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err="1"/>
              <a:t>Alumni</a:t>
            </a:r>
            <a:r>
              <a:rPr lang="it-IT"/>
              <a:t> Community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23402A9-FC26-4123-97C2-326F4A508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56245CB-AAB1-828E-AF86-88B484DD9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54F3022-B58E-EE70-BF37-786E3848F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29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481D8147-7D7A-1B79-2C89-C53D962CD5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/>
              <a:t>Over 200,000 </a:t>
            </a:r>
            <a:r>
              <a:rPr lang="it-IT" err="1"/>
              <a:t>alumni</a:t>
            </a:r>
            <a:r>
              <a:rPr lang="it-IT"/>
              <a:t> of Politecnico di Milano and 30,000 of the School of Management form a community of diverse people and partners. 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b="1" err="1"/>
              <a:t>We</a:t>
            </a:r>
            <a:r>
              <a:rPr lang="it-IT" b="1"/>
              <a:t> </a:t>
            </a:r>
            <a:r>
              <a:rPr lang="it-IT" b="1" err="1"/>
              <a:t>see</a:t>
            </a:r>
            <a:r>
              <a:rPr lang="it-IT" b="1"/>
              <a:t> the power of </a:t>
            </a:r>
            <a:r>
              <a:rPr lang="it-IT" b="1" err="1"/>
              <a:t>relationships</a:t>
            </a:r>
            <a:r>
              <a:rPr lang="it-IT" b="1"/>
              <a:t> </a:t>
            </a:r>
            <a:r>
              <a:rPr lang="it-IT" b="1" err="1"/>
              <a:t>as</a:t>
            </a:r>
            <a:r>
              <a:rPr lang="it-IT" b="1"/>
              <a:t> a </a:t>
            </a:r>
            <a:r>
              <a:rPr lang="it-IT" b="1" err="1"/>
              <a:t>constant</a:t>
            </a:r>
            <a:r>
              <a:rPr lang="it-IT" b="1"/>
              <a:t> source of </a:t>
            </a:r>
            <a:r>
              <a:rPr lang="it-IT" b="1" err="1"/>
              <a:t>enrichment</a:t>
            </a:r>
            <a:r>
              <a:rPr lang="it-IT" b="1"/>
              <a:t>, </a:t>
            </a:r>
            <a:r>
              <a:rPr lang="it-IT" b="1" err="1"/>
              <a:t>innovation</a:t>
            </a:r>
            <a:r>
              <a:rPr lang="it-IT" b="1"/>
              <a:t>, and </a:t>
            </a:r>
            <a:r>
              <a:rPr lang="it-IT" b="1" err="1"/>
              <a:t>inspiration</a:t>
            </a:r>
            <a:r>
              <a:rPr lang="it-IT" b="1"/>
              <a:t>, personal and </a:t>
            </a:r>
            <a:r>
              <a:rPr lang="it-IT" b="1" err="1"/>
              <a:t>professional</a:t>
            </a:r>
            <a:r>
              <a:rPr lang="it-IT" b="1"/>
              <a:t>.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/>
          </a:p>
        </p:txBody>
      </p:sp>
      <p:pic>
        <p:nvPicPr>
          <p:cNvPr id="8" name="Segnaposto immagine 7" descr="Immagine che contiene persona, parecchi, folla&#10;&#10;Descrizione generata automaticamente">
            <a:extLst>
              <a:ext uri="{FF2B5EF4-FFF2-40B4-BE49-F238E27FC236}">
                <a16:creationId xmlns:a16="http://schemas.microsoft.com/office/drawing/2014/main" id="{5F514060-BE13-51BC-2C4D-5A7FF3EE6A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2" r="13042"/>
          <a:stretch/>
        </p:blipFill>
        <p:spPr>
          <a:xfrm>
            <a:off x="5719763" y="812800"/>
            <a:ext cx="6472237" cy="5676900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59ADF156-9666-F839-37F1-EA14498FC328}"/>
              </a:ext>
            </a:extLst>
          </p:cNvPr>
          <p:cNvSpPr/>
          <p:nvPr/>
        </p:nvSpPr>
        <p:spPr>
          <a:xfrm>
            <a:off x="5719763" y="812653"/>
            <a:ext cx="6472237" cy="5676900"/>
          </a:xfrm>
          <a:prstGeom prst="rect">
            <a:avLst/>
          </a:prstGeom>
          <a:solidFill>
            <a:srgbClr val="102C53">
              <a:alpha val="5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öhne"/>
              <a:ea typeface="+mn-ea"/>
              <a:cs typeface="+mn-cs"/>
            </a:endParaRPr>
          </a:p>
        </p:txBody>
      </p:sp>
      <p:sp>
        <p:nvSpPr>
          <p:cNvPr id="12" name="Segnaposto testo 18">
            <a:extLst>
              <a:ext uri="{FF2B5EF4-FFF2-40B4-BE49-F238E27FC236}">
                <a16:creationId xmlns:a16="http://schemas.microsoft.com/office/drawing/2014/main" id="{EAA70EC9-47E6-43B0-CC82-76D8C9E04E54}"/>
              </a:ext>
            </a:extLst>
          </p:cNvPr>
          <p:cNvSpPr txBox="1">
            <a:spLocks/>
          </p:cNvSpPr>
          <p:nvPr/>
        </p:nvSpPr>
        <p:spPr>
          <a:xfrm>
            <a:off x="6464128" y="2875964"/>
            <a:ext cx="4912141" cy="110607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it-IT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>
              <a:lnSpc>
                <a:spcPts val="205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>
                <a:solidFill>
                  <a:schemeClr val="bg1"/>
                </a:solidFill>
                <a:latin typeface="+mj-lt"/>
              </a:rPr>
              <a:t>Over 15,000 POLIMI Graduate School of Management</a:t>
            </a:r>
          </a:p>
          <a:p>
            <a:pPr marL="285750" lvl="1" indent="-285750">
              <a:lnSpc>
                <a:spcPts val="205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>
                <a:solidFill>
                  <a:schemeClr val="bg1"/>
                </a:solidFill>
                <a:latin typeface="+mj-lt"/>
              </a:rPr>
              <a:t>Over 30,000 Politecnico di Milano School of Management</a:t>
            </a:r>
          </a:p>
          <a:p>
            <a:pPr marL="285750" lvl="1" indent="-285750">
              <a:lnSpc>
                <a:spcPts val="205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t-IT" sz="1800">
                <a:solidFill>
                  <a:schemeClr val="bg1"/>
                </a:solidFill>
                <a:latin typeface="+mj-lt"/>
              </a:rPr>
              <a:t>Over 200,000 </a:t>
            </a:r>
            <a:r>
              <a:rPr lang="it-IT" sz="1800" err="1">
                <a:solidFill>
                  <a:schemeClr val="bg1"/>
                </a:solidFill>
                <a:latin typeface="+mj-lt"/>
              </a:rPr>
              <a:t>Alumni</a:t>
            </a:r>
            <a:r>
              <a:rPr lang="it-IT" sz="1800">
                <a:solidFill>
                  <a:schemeClr val="bg1"/>
                </a:solidFill>
                <a:latin typeface="+mj-lt"/>
              </a:rPr>
              <a:t> Politecnico di Milano</a:t>
            </a:r>
          </a:p>
        </p:txBody>
      </p:sp>
      <p:sp>
        <p:nvSpPr>
          <p:cNvPr id="13" name="Segnaposto testo 17">
            <a:extLst>
              <a:ext uri="{FF2B5EF4-FFF2-40B4-BE49-F238E27FC236}">
                <a16:creationId xmlns:a16="http://schemas.microsoft.com/office/drawing/2014/main" id="{269F04DB-998C-6D56-3FB0-8DE5D3C9927B}"/>
              </a:ext>
            </a:extLst>
          </p:cNvPr>
          <p:cNvSpPr txBox="1">
            <a:spLocks/>
          </p:cNvSpPr>
          <p:nvPr/>
        </p:nvSpPr>
        <p:spPr>
          <a:xfrm>
            <a:off x="6521278" y="2034345"/>
            <a:ext cx="4479925" cy="56648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it-IT"/>
            </a:defPPr>
            <a:lvl1pPr marL="0" algn="r" defTabSz="914400" rtl="0" eaLnBrk="1" latinLnBrk="0" hangingPunct="1">
              <a:defRPr sz="700" kern="1200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800" err="1">
                <a:solidFill>
                  <a:schemeClr val="bg1"/>
                </a:solidFill>
                <a:latin typeface="+mj-lt"/>
              </a:rPr>
              <a:t>Alumni</a:t>
            </a:r>
            <a:r>
              <a:rPr lang="it-IT" sz="2800">
                <a:solidFill>
                  <a:schemeClr val="bg1"/>
                </a:solidFill>
                <a:latin typeface="+mj-lt"/>
              </a:rPr>
              <a:t> Network</a:t>
            </a:r>
          </a:p>
        </p:txBody>
      </p:sp>
    </p:spTree>
    <p:extLst>
      <p:ext uri="{BB962C8B-B14F-4D97-AF65-F5344CB8AC3E}">
        <p14:creationId xmlns:p14="http://schemas.microsoft.com/office/powerpoint/2010/main" val="5820308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0074E-9BB0-0C8D-BD7C-8E4417961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>
            <a:extLst>
              <a:ext uri="{FF2B5EF4-FFF2-40B4-BE49-F238E27FC236}">
                <a16:creationId xmlns:a16="http://schemas.microsoft.com/office/drawing/2014/main" id="{B3EF54B6-EFC7-EA78-DC55-9BF338B10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Collaborazioni studentesche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8C8F6D3-5583-7539-4036-881BB3A5F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93AFEC6-8D89-2B8C-940B-4C428C27B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Il secondo anno di Ingegneria Gestionale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888C224-875F-5E25-4585-8E455F188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30</a:t>
            </a:fld>
            <a:endParaRPr lang="it-IT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8EA8883D-6F37-7C0E-5DE0-9175EF3A5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cs typeface="Arial" panose="020B0604020202020204" pitchFamily="34" charset="0"/>
              </a:rPr>
              <a:t>Studenti-tutor più esperti forniscono aiuto, singolarmente o in piccoli gruppi da 3-4 persone, sugli insegnamenti di base dei primi due anni di tutti i corsi di laurea triennali. 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dirty="0">
                <a:cs typeface="Arial" panose="020B0604020202020204" pitchFamily="34" charset="0"/>
              </a:rPr>
              <a:t>La richiesta di tutor è possibile per un </a:t>
            </a:r>
            <a:r>
              <a:rPr lang="it-IT" b="1" dirty="0">
                <a:cs typeface="Arial" panose="020B0604020202020204" pitchFamily="34" charset="0"/>
              </a:rPr>
              <a:t>massimo di due insegnamenti per ogni semestre</a:t>
            </a:r>
            <a:r>
              <a:rPr lang="it-IT" dirty="0">
                <a:cs typeface="Arial" panose="020B0604020202020204" pitchFamily="34" charset="0"/>
              </a:rPr>
              <a:t>. 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 err="1">
                <a:cs typeface="Arial" panose="020B0604020202020204" pitchFamily="34" charset="0"/>
              </a:rPr>
              <a:t>Possibilità</a:t>
            </a:r>
            <a:r>
              <a:rPr lang="en-GB" dirty="0">
                <a:cs typeface="Arial" panose="020B0604020202020204" pitchFamily="34" charset="0"/>
              </a:rPr>
              <a:t> di </a:t>
            </a:r>
            <a:r>
              <a:rPr lang="en-GB" dirty="0" err="1">
                <a:cs typeface="Arial" panose="020B0604020202020204" pitchFamily="34" charset="0"/>
              </a:rPr>
              <a:t>candidarsi</a:t>
            </a:r>
            <a:r>
              <a:rPr lang="en-GB" dirty="0">
                <a:cs typeface="Arial" panose="020B0604020202020204" pitchFamily="34" charset="0"/>
              </a:rPr>
              <a:t> come tutor o per </a:t>
            </a:r>
            <a:r>
              <a:rPr lang="en-GB" dirty="0" err="1">
                <a:cs typeface="Arial" panose="020B0604020202020204" pitchFamily="34" charset="0"/>
              </a:rPr>
              <a:t>usufruire</a:t>
            </a:r>
            <a:r>
              <a:rPr lang="en-GB" dirty="0">
                <a:cs typeface="Arial" panose="020B0604020202020204" pitchFamily="34" charset="0"/>
              </a:rPr>
              <a:t> del </a:t>
            </a:r>
            <a:r>
              <a:rPr lang="en-GB" dirty="0" err="1">
                <a:cs typeface="Arial" panose="020B0604020202020204" pitchFamily="34" charset="0"/>
              </a:rPr>
              <a:t>servizio</a:t>
            </a:r>
            <a:r>
              <a:rPr lang="en-GB" dirty="0">
                <a:cs typeface="Arial" panose="020B0604020202020204" pitchFamily="34" charset="0"/>
              </a:rPr>
              <a:t>: </a:t>
            </a:r>
            <a:r>
              <a:rPr lang="it-IT" dirty="0">
                <a:hlinkClick r:id="rId2"/>
              </a:rPr>
              <a:t>Tutorato - </a:t>
            </a:r>
            <a:r>
              <a:rPr lang="it-IT" dirty="0" err="1">
                <a:hlinkClick r:id="rId2"/>
              </a:rPr>
              <a:t>IngIndInf</a:t>
            </a:r>
            <a:endParaRPr lang="en-GB" dirty="0">
              <a:cs typeface="Arial" panose="020B0604020202020204" pitchFamily="34" charset="0"/>
            </a:endParaRPr>
          </a:p>
        </p:txBody>
      </p:sp>
      <p:pic>
        <p:nvPicPr>
          <p:cNvPr id="3" name="Segnaposto immagine 2" descr="Immagine che contiene Viso umano, persona, computer, vestiti&#10;&#10;Descrizione generata automaticamente">
            <a:extLst>
              <a:ext uri="{FF2B5EF4-FFF2-40B4-BE49-F238E27FC236}">
                <a16:creationId xmlns:a16="http://schemas.microsoft.com/office/drawing/2014/main" id="{F755F4B6-8A1A-AD3C-470B-EB3AE84F25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1020" r="34786"/>
          <a:stretch>
            <a:fillRect/>
          </a:stretch>
        </p:blipFill>
        <p:spPr>
          <a:xfrm>
            <a:off x="885825" y="812800"/>
            <a:ext cx="4356100" cy="567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472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5DC0D-5C26-4788-C3A9-11AC507DE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6532411-AF86-0DAE-1BD1-F0C4504B5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Participate and be part of the </a:t>
            </a:r>
            <a:r>
              <a:rPr lang="it-IT" dirty="0" err="1"/>
              <a:t>Student</a:t>
            </a:r>
            <a:r>
              <a:rPr lang="it-IT" dirty="0"/>
              <a:t> community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DA7D30D-9347-3EA0-8491-4FF0FD564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F081F3BD-6B30-6851-1C93-44142ED56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3B73C6-F33C-0182-0075-440307B5B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31</a:t>
            </a:fld>
            <a:endParaRPr lang="it-IT"/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5665227-3C1E-B63C-9361-38CE018023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2" y="2060575"/>
            <a:ext cx="8640001" cy="2163081"/>
          </a:xfrm>
        </p:spPr>
        <p:txBody>
          <a:bodyPr/>
          <a:lstStyle/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+mj-lt"/>
                <a:cs typeface="Arial" panose="020B0604020202020204" pitchFamily="34" charset="0"/>
              </a:rPr>
              <a:t>Provide us </a:t>
            </a:r>
            <a:r>
              <a:rPr lang="en-GB" b="1">
                <a:latin typeface="+mj-lt"/>
                <a:cs typeface="Arial" panose="020B0604020202020204" pitchFamily="34" charset="0"/>
              </a:rPr>
              <a:t>constructive feed-backs </a:t>
            </a:r>
            <a:r>
              <a:rPr lang="en-GB">
                <a:latin typeface="+mj-lt"/>
                <a:cs typeface="Arial" panose="020B0604020202020204" pitchFamily="34" charset="0"/>
              </a:rPr>
              <a:t>about our courses / initiatives (e.g., fill in the quality questionnaire at the end of the course, which is anonymous; provide comments and suggestions about how we can improve; be professional and not arrogant)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>
                <a:latin typeface="+mj-lt"/>
                <a:cs typeface="Arial" panose="020B0604020202020204" pitchFamily="34" charset="0"/>
              </a:rPr>
              <a:t>Provide us </a:t>
            </a:r>
            <a:r>
              <a:rPr lang="en-GB" b="1">
                <a:latin typeface="+mj-lt"/>
                <a:cs typeface="Arial" panose="020B0604020202020204" pitchFamily="34" charset="0"/>
              </a:rPr>
              <a:t>suggestions about initiatives </a:t>
            </a:r>
            <a:r>
              <a:rPr lang="en-GB">
                <a:latin typeface="+mj-lt"/>
                <a:cs typeface="Arial" panose="020B0604020202020204" pitchFamily="34" charset="0"/>
              </a:rPr>
              <a:t>that can be implemented or share initiatives that could be of your interest you are aware about (e.g. conferences, summer schools)</a:t>
            </a:r>
          </a:p>
          <a:p>
            <a:pPr marL="342900" indent="-342900" algn="just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b="1">
                <a:latin typeface="+mj-lt"/>
                <a:cs typeface="Arial" panose="020B0604020202020204" pitchFamily="34" charset="0"/>
              </a:rPr>
              <a:t>Participate in the campus life </a:t>
            </a:r>
            <a:r>
              <a:rPr lang="en-GB">
                <a:latin typeface="+mj-lt"/>
                <a:cs typeface="Arial" panose="020B0604020202020204" pitchFamily="34" charset="0"/>
              </a:rPr>
              <a:t>through the channels that are already available …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DB1EBE8-D1F7-524E-255A-EF13BAD25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20" y="4710483"/>
            <a:ext cx="5665343" cy="1770420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8D46540-5DE0-21AE-CAFB-1BD4E7BB5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587" y="4710483"/>
            <a:ext cx="5465499" cy="1779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0076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F33D76-6943-B933-C490-762C61EC9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Our </a:t>
            </a:r>
            <a:r>
              <a:rPr lang="it-IT" dirty="0" err="1"/>
              <a:t>Student</a:t>
            </a:r>
            <a:r>
              <a:rPr lang="it-IT" dirty="0"/>
              <a:t> </a:t>
            </a:r>
            <a:r>
              <a:rPr lang="it-IT" dirty="0" err="1"/>
              <a:t>Representatives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444FFCC4-683C-5E6F-4575-A17969864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0D1D644-1035-DCDF-424C-070D049D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Benvenuti al terzo anno di Ingegneria Gestionale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7090CCE-7EFF-FBC8-BBBE-091FA135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32</a:t>
            </a:fld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7DDF9E3-DE6A-40C2-A1C5-5DB16424C2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41" r="22976" b="41498"/>
          <a:stretch>
            <a:fillRect/>
          </a:stretch>
        </p:blipFill>
        <p:spPr>
          <a:xfrm>
            <a:off x="4482958" y="4212361"/>
            <a:ext cx="1263568" cy="1260000"/>
          </a:xfrm>
          <a:custGeom>
            <a:avLst/>
            <a:gdLst>
              <a:gd name="connsiteX0" fmla="*/ 526045 w 1114524"/>
              <a:gd name="connsiteY0" fmla="*/ 0 h 1111377"/>
              <a:gd name="connsiteX1" fmla="*/ 588480 w 1114524"/>
              <a:gd name="connsiteY1" fmla="*/ 0 h 1111377"/>
              <a:gd name="connsiteX2" fmla="*/ 669570 w 1114524"/>
              <a:gd name="connsiteY2" fmla="*/ 8175 h 1111377"/>
              <a:gd name="connsiteX3" fmla="*/ 1114524 w 1114524"/>
              <a:gd name="connsiteY3" fmla="*/ 554115 h 1111377"/>
              <a:gd name="connsiteX4" fmla="*/ 557262 w 1114524"/>
              <a:gd name="connsiteY4" fmla="*/ 1111377 h 1111377"/>
              <a:gd name="connsiteX5" fmla="*/ 0 w 1114524"/>
              <a:gd name="connsiteY5" fmla="*/ 554115 h 1111377"/>
              <a:gd name="connsiteX6" fmla="*/ 444955 w 1114524"/>
              <a:gd name="connsiteY6" fmla="*/ 8175 h 1111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14524" h="1111377">
                <a:moveTo>
                  <a:pt x="526045" y="0"/>
                </a:moveTo>
                <a:lnTo>
                  <a:pt x="588480" y="0"/>
                </a:lnTo>
                <a:lnTo>
                  <a:pt x="669570" y="8175"/>
                </a:lnTo>
                <a:cubicBezTo>
                  <a:pt x="923505" y="60137"/>
                  <a:pt x="1114524" y="284819"/>
                  <a:pt x="1114524" y="554115"/>
                </a:cubicBezTo>
                <a:cubicBezTo>
                  <a:pt x="1114524" y="861882"/>
                  <a:pt x="865029" y="1111377"/>
                  <a:pt x="557262" y="1111377"/>
                </a:cubicBezTo>
                <a:cubicBezTo>
                  <a:pt x="249495" y="1111377"/>
                  <a:pt x="0" y="861882"/>
                  <a:pt x="0" y="554115"/>
                </a:cubicBezTo>
                <a:cubicBezTo>
                  <a:pt x="0" y="284819"/>
                  <a:pt x="191020" y="60137"/>
                  <a:pt x="444955" y="8175"/>
                </a:cubicBezTo>
                <a:close/>
              </a:path>
            </a:pathLst>
          </a:cu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F30E6C82-1461-5E49-FF87-DCA3ED0540EB}"/>
              </a:ext>
            </a:extLst>
          </p:cNvPr>
          <p:cNvSpPr txBox="1"/>
          <p:nvPr/>
        </p:nvSpPr>
        <p:spPr>
          <a:xfrm>
            <a:off x="479336" y="3472763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Bagnetti Alberto</a:t>
            </a:r>
          </a:p>
        </p:txBody>
      </p:sp>
      <p:pic>
        <p:nvPicPr>
          <p:cNvPr id="8" name="Immagine 7" descr="Immagine che contiene Viso umano, muro, persona, vestiti&#10;&#10;Il contenuto generato dall'IA potrebbe non essere corretto.">
            <a:extLst>
              <a:ext uri="{FF2B5EF4-FFF2-40B4-BE49-F238E27FC236}">
                <a16:creationId xmlns:a16="http://schemas.microsoft.com/office/drawing/2014/main" id="{2C08A1A9-B70F-B226-7B5F-645D2D3E372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978" t="11960" r="13427" b="7598"/>
          <a:stretch>
            <a:fillRect/>
          </a:stretch>
        </p:blipFill>
        <p:spPr>
          <a:xfrm>
            <a:off x="2442067" y="2051416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57318CB-67A5-8667-B321-0D92E38327AB}"/>
              </a:ext>
            </a:extLst>
          </p:cNvPr>
          <p:cNvSpPr txBox="1"/>
          <p:nvPr/>
        </p:nvSpPr>
        <p:spPr>
          <a:xfrm>
            <a:off x="2290776" y="3488573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Bano Gaia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75A99C1-8C2E-8E80-2B37-E1BACA7FAC7E}"/>
              </a:ext>
            </a:extLst>
          </p:cNvPr>
          <p:cNvSpPr txBox="1"/>
          <p:nvPr/>
        </p:nvSpPr>
        <p:spPr>
          <a:xfrm>
            <a:off x="4076708" y="3476213"/>
            <a:ext cx="1927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b="1" dirty="0">
                <a:latin typeface="+mj-lt"/>
              </a:rPr>
              <a:t>Benedini Maria Vittoria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3EBAA43-5E7B-F769-2B6E-DB44F43DC48D}"/>
              </a:ext>
            </a:extLst>
          </p:cNvPr>
          <p:cNvSpPr txBox="1"/>
          <p:nvPr/>
        </p:nvSpPr>
        <p:spPr>
          <a:xfrm>
            <a:off x="6390600" y="3474724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Carabelli Marco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958FF80-16C9-4F91-F3F3-8F4AC50C298A}"/>
              </a:ext>
            </a:extLst>
          </p:cNvPr>
          <p:cNvSpPr txBox="1"/>
          <p:nvPr/>
        </p:nvSpPr>
        <p:spPr>
          <a:xfrm>
            <a:off x="7928260" y="3479084"/>
            <a:ext cx="21951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Carbone Costantino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4A1025C-341F-608C-09F1-636C53C27323}"/>
              </a:ext>
            </a:extLst>
          </p:cNvPr>
          <p:cNvSpPr txBox="1"/>
          <p:nvPr/>
        </p:nvSpPr>
        <p:spPr>
          <a:xfrm>
            <a:off x="10211193" y="3474723"/>
            <a:ext cx="1528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Crepaldi Giacomo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F1335C7-F9D2-7CAA-A141-14730B4F23D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551" t="5431" r="22941" b="27776"/>
          <a:stretch>
            <a:fillRect/>
          </a:stretch>
        </p:blipFill>
        <p:spPr>
          <a:xfrm>
            <a:off x="4482958" y="2051416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1B6F6C1-5147-BB06-A410-3803C1D19C3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31" t="7297" r="20175" b="32751"/>
          <a:stretch>
            <a:fillRect/>
          </a:stretch>
        </p:blipFill>
        <p:spPr>
          <a:xfrm>
            <a:off x="6541891" y="2055818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C069EBD-B9B0-F6D0-463E-393DFC1B8658}"/>
              </a:ext>
            </a:extLst>
          </p:cNvPr>
          <p:cNvSpPr txBox="1"/>
          <p:nvPr/>
        </p:nvSpPr>
        <p:spPr>
          <a:xfrm>
            <a:off x="479336" y="5680379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latin typeface="+mj-lt"/>
              </a:rPr>
              <a:t>Deluca</a:t>
            </a:r>
            <a:r>
              <a:rPr lang="it-IT" sz="1200" b="1" dirty="0">
                <a:latin typeface="+mj-lt"/>
              </a:rPr>
              <a:t> Davide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194A24B-CAE3-9E62-4CB1-A7055652A358}"/>
              </a:ext>
            </a:extLst>
          </p:cNvPr>
          <p:cNvSpPr txBox="1"/>
          <p:nvPr/>
        </p:nvSpPr>
        <p:spPr>
          <a:xfrm>
            <a:off x="2224252" y="5679005"/>
            <a:ext cx="1550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Devecchi Matteo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897BF64-329B-9E99-AE5E-2DEAD0810417}"/>
              </a:ext>
            </a:extLst>
          </p:cNvPr>
          <p:cNvSpPr txBox="1"/>
          <p:nvPr/>
        </p:nvSpPr>
        <p:spPr>
          <a:xfrm>
            <a:off x="4222498" y="5680379"/>
            <a:ext cx="1635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Di Bella Alessandro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7C9A93B-654C-F687-ED9A-B9B8A346C706}"/>
              </a:ext>
            </a:extLst>
          </p:cNvPr>
          <p:cNvSpPr txBox="1"/>
          <p:nvPr/>
        </p:nvSpPr>
        <p:spPr>
          <a:xfrm>
            <a:off x="6390600" y="5680379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Fabbri Anna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DF4F9466-E9AA-C430-5D81-B3943C523A11}"/>
              </a:ext>
            </a:extLst>
          </p:cNvPr>
          <p:cNvSpPr txBox="1"/>
          <p:nvPr/>
        </p:nvSpPr>
        <p:spPr>
          <a:xfrm>
            <a:off x="8317298" y="5679005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latin typeface="+mj-lt"/>
              </a:rPr>
              <a:t>Irmini</a:t>
            </a:r>
            <a:r>
              <a:rPr lang="it-IT" sz="1200" b="1" dirty="0">
                <a:latin typeface="+mj-lt"/>
              </a:rPr>
              <a:t> Marco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1975983-207D-03D3-5BF9-A76F1398EB0E}"/>
              </a:ext>
            </a:extLst>
          </p:cNvPr>
          <p:cNvSpPr txBox="1"/>
          <p:nvPr/>
        </p:nvSpPr>
        <p:spPr>
          <a:xfrm>
            <a:off x="10157845" y="5678890"/>
            <a:ext cx="1635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Loprieno Tommaso</a:t>
            </a:r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C950DCE3-CC6B-608B-7FB2-C40684D627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058" t="5566" r="12994" b="28478"/>
          <a:stretch>
            <a:fillRect/>
          </a:stretch>
        </p:blipFill>
        <p:spPr>
          <a:xfrm>
            <a:off x="8468589" y="4243813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F42CECF4-602D-F749-30A9-AC5E4077E0E4}"/>
              </a:ext>
            </a:extLst>
          </p:cNvPr>
          <p:cNvSpPr txBox="1"/>
          <p:nvPr/>
        </p:nvSpPr>
        <p:spPr>
          <a:xfrm>
            <a:off x="3961991" y="3709084"/>
            <a:ext cx="21564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+mj-lt"/>
              </a:rPr>
              <a:t>mariavittoria.benedini@mail.polimi.it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D6C056B5-DC27-E60A-9BC4-6906D5A561B9}"/>
              </a:ext>
            </a:extLst>
          </p:cNvPr>
          <p:cNvSpPr txBox="1"/>
          <p:nvPr/>
        </p:nvSpPr>
        <p:spPr>
          <a:xfrm>
            <a:off x="6138555" y="3709084"/>
            <a:ext cx="19211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marco3.carabelli@mail.polimi.it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DB0FC56C-E7B4-B8A7-2E55-CC8D2E2E41B9}"/>
              </a:ext>
            </a:extLst>
          </p:cNvPr>
          <p:cNvSpPr txBox="1"/>
          <p:nvPr/>
        </p:nvSpPr>
        <p:spPr>
          <a:xfrm>
            <a:off x="2225224" y="3709084"/>
            <a:ext cx="15482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+mj-lt"/>
              </a:rPr>
              <a:t>gaia.bano@mail.polimi.it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4CE5EE4E-6CEC-C9E2-E999-1BC33373AFDF}"/>
              </a:ext>
            </a:extLst>
          </p:cNvPr>
          <p:cNvSpPr txBox="1"/>
          <p:nvPr/>
        </p:nvSpPr>
        <p:spPr>
          <a:xfrm>
            <a:off x="267000" y="3705987"/>
            <a:ext cx="18417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>
                <a:latin typeface="+mj-lt"/>
              </a:rPr>
              <a:t>Alberto.bagnetti@mail.polimi.it</a:t>
            </a:r>
            <a:endParaRPr lang="it-IT" sz="900" dirty="0">
              <a:latin typeface="+mj-lt"/>
            </a:endParaRP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C2A029A6-E82A-B71D-427F-1241C6620BF2}"/>
              </a:ext>
            </a:extLst>
          </p:cNvPr>
          <p:cNvSpPr txBox="1"/>
          <p:nvPr/>
        </p:nvSpPr>
        <p:spPr>
          <a:xfrm>
            <a:off x="8008531" y="3727602"/>
            <a:ext cx="203464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+mj-lt"/>
              </a:rPr>
              <a:t>costantino.carbone@mail.polimi.it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4F91EA17-0CA5-7EEA-68D4-25C031C5DD80}"/>
              </a:ext>
            </a:extLst>
          </p:cNvPr>
          <p:cNvSpPr txBox="1"/>
          <p:nvPr/>
        </p:nvSpPr>
        <p:spPr>
          <a:xfrm>
            <a:off x="10035691" y="3727602"/>
            <a:ext cx="1879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>
                <a:latin typeface="+mj-lt"/>
              </a:rPr>
              <a:t>Giacomo.crepaldi@mail.polimi.it</a:t>
            </a:r>
            <a:endParaRPr lang="it-IT" sz="900" dirty="0">
              <a:latin typeface="+mj-lt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D8CFE14-FABD-D892-3F69-D2E8293E69FC}"/>
              </a:ext>
            </a:extLst>
          </p:cNvPr>
          <p:cNvSpPr txBox="1"/>
          <p:nvPr/>
        </p:nvSpPr>
        <p:spPr>
          <a:xfrm>
            <a:off x="287973" y="5918360"/>
            <a:ext cx="1799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>
                <a:latin typeface="+mj-lt"/>
              </a:rPr>
              <a:t>Davide.deluca@mail.polimi.it</a:t>
            </a:r>
            <a:endParaRPr lang="it-IT" sz="900" dirty="0">
              <a:latin typeface="+mj-lt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6E70BA58-EFA4-BA1E-D832-34214F21CC04}"/>
              </a:ext>
            </a:extLst>
          </p:cNvPr>
          <p:cNvSpPr txBox="1"/>
          <p:nvPr/>
        </p:nvSpPr>
        <p:spPr>
          <a:xfrm>
            <a:off x="2022065" y="5929041"/>
            <a:ext cx="19545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Matteo.devecchi@mail.polimi.it</a:t>
            </a:r>
            <a:endParaRPr lang="it-IT" sz="900" dirty="0">
              <a:latin typeface="+mj-lt"/>
            </a:endParaRP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B857E06-66C1-600B-B61F-B6DA37427FF0}"/>
              </a:ext>
            </a:extLst>
          </p:cNvPr>
          <p:cNvSpPr txBox="1"/>
          <p:nvPr/>
        </p:nvSpPr>
        <p:spPr>
          <a:xfrm>
            <a:off x="6199237" y="5915255"/>
            <a:ext cx="1799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Anna.fabbri@mail.polimi.it</a:t>
            </a:r>
            <a:endParaRPr lang="it-IT" sz="900" dirty="0">
              <a:latin typeface="+mj-lt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1C26486-4725-D64B-7E49-AED9ECC2D12C}"/>
              </a:ext>
            </a:extLst>
          </p:cNvPr>
          <p:cNvSpPr txBox="1"/>
          <p:nvPr/>
        </p:nvSpPr>
        <p:spPr>
          <a:xfrm>
            <a:off x="9998303" y="5923390"/>
            <a:ext cx="19545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 err="1">
                <a:latin typeface="+mj-lt"/>
              </a:rPr>
              <a:t>Tommaso.lopridno@mail.polimi.it</a:t>
            </a:r>
            <a:endParaRPr lang="it-IT" sz="900" dirty="0">
              <a:latin typeface="+mj-lt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DA97784-FF96-BCF9-289F-A75730F473B4}"/>
              </a:ext>
            </a:extLst>
          </p:cNvPr>
          <p:cNvSpPr txBox="1"/>
          <p:nvPr/>
        </p:nvSpPr>
        <p:spPr>
          <a:xfrm>
            <a:off x="4071461" y="5917466"/>
            <a:ext cx="19375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+mj-lt"/>
              </a:rPr>
              <a:t>alessandro.dibella@mail.polimi.it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9EE8CE4C-55D3-3E87-62CA-72220262FBAE}"/>
              </a:ext>
            </a:extLst>
          </p:cNvPr>
          <p:cNvSpPr txBox="1"/>
          <p:nvPr/>
        </p:nvSpPr>
        <p:spPr>
          <a:xfrm>
            <a:off x="8208128" y="5915254"/>
            <a:ext cx="1635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latin typeface="+mj-lt"/>
              </a:rPr>
              <a:t>marco.irmini@mail.polimi.it</a:t>
            </a:r>
          </a:p>
        </p:txBody>
      </p:sp>
      <p:pic>
        <p:nvPicPr>
          <p:cNvPr id="35" name="Immagine 34" descr="Immagine che contiene persona, vestiti, Viso umano, sorriso&#10;&#10;Il contenuto generato dall&amp;#39;IA potrebbe non essere corretto.">
            <a:extLst>
              <a:ext uri="{FF2B5EF4-FFF2-40B4-BE49-F238E27FC236}">
                <a16:creationId xmlns:a16="http://schemas.microsoft.com/office/drawing/2014/main" id="{1C9C6424-1B1A-2214-0EAD-FCEB3E73FF6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483" t="2495" r="4282" b="27721"/>
          <a:stretch>
            <a:fillRect/>
          </a:stretch>
        </p:blipFill>
        <p:spPr>
          <a:xfrm>
            <a:off x="630627" y="4259032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36" name="Immagine 35" descr="Immagine che contiene vestiti, persona, Viso umano, sorriso&#10;&#10;Il contenuto generato dall&amp;#39;IA potrebbe non essere corretto.">
            <a:extLst>
              <a:ext uri="{FF2B5EF4-FFF2-40B4-BE49-F238E27FC236}">
                <a16:creationId xmlns:a16="http://schemas.microsoft.com/office/drawing/2014/main" id="{824E7DAD-36EE-3CC3-93B5-BE3D45DE3FF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418305" y="2051416"/>
            <a:ext cx="1260000" cy="1260000"/>
          </a:xfrm>
          <a:custGeom>
            <a:avLst/>
            <a:gdLst>
              <a:gd name="connsiteX0" fmla="*/ 557262 w 1114523"/>
              <a:gd name="connsiteY0" fmla="*/ 0 h 1114523"/>
              <a:gd name="connsiteX1" fmla="*/ 1103202 w 1114523"/>
              <a:gd name="connsiteY1" fmla="*/ 444954 h 1114523"/>
              <a:gd name="connsiteX2" fmla="*/ 1114523 w 1114523"/>
              <a:gd name="connsiteY2" fmla="*/ 557252 h 1114523"/>
              <a:gd name="connsiteX3" fmla="*/ 1114523 w 1114523"/>
              <a:gd name="connsiteY3" fmla="*/ 557272 h 1114523"/>
              <a:gd name="connsiteX4" fmla="*/ 1103202 w 1114523"/>
              <a:gd name="connsiteY4" fmla="*/ 669570 h 1114523"/>
              <a:gd name="connsiteX5" fmla="*/ 669570 w 1114523"/>
              <a:gd name="connsiteY5" fmla="*/ 1103203 h 1114523"/>
              <a:gd name="connsiteX6" fmla="*/ 557272 w 1114523"/>
              <a:gd name="connsiteY6" fmla="*/ 1114523 h 1114523"/>
              <a:gd name="connsiteX7" fmla="*/ 557252 w 1114523"/>
              <a:gd name="connsiteY7" fmla="*/ 1114523 h 1114523"/>
              <a:gd name="connsiteX8" fmla="*/ 444954 w 1114523"/>
              <a:gd name="connsiteY8" fmla="*/ 1103203 h 1114523"/>
              <a:gd name="connsiteX9" fmla="*/ 0 w 1114523"/>
              <a:gd name="connsiteY9" fmla="*/ 557262 h 1114523"/>
              <a:gd name="connsiteX10" fmla="*/ 557262 w 1114523"/>
              <a:gd name="connsiteY10" fmla="*/ 0 h 111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4523" h="1114523">
                <a:moveTo>
                  <a:pt x="557262" y="0"/>
                </a:moveTo>
                <a:cubicBezTo>
                  <a:pt x="826558" y="0"/>
                  <a:pt x="1051240" y="191020"/>
                  <a:pt x="1103202" y="444954"/>
                </a:cubicBezTo>
                <a:lnTo>
                  <a:pt x="1114523" y="557252"/>
                </a:lnTo>
                <a:lnTo>
                  <a:pt x="1114523" y="557272"/>
                </a:lnTo>
                <a:lnTo>
                  <a:pt x="1103202" y="669570"/>
                </a:lnTo>
                <a:cubicBezTo>
                  <a:pt x="1058663" y="887228"/>
                  <a:pt x="887228" y="1058663"/>
                  <a:pt x="669570" y="1103203"/>
                </a:cubicBezTo>
                <a:lnTo>
                  <a:pt x="557272" y="1114523"/>
                </a:lnTo>
                <a:lnTo>
                  <a:pt x="557252" y="1114523"/>
                </a:lnTo>
                <a:lnTo>
                  <a:pt x="444954" y="1103203"/>
                </a:lnTo>
                <a:cubicBezTo>
                  <a:pt x="191020" y="1051240"/>
                  <a:pt x="0" y="826558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37" name="Immagine 36" descr="Immagine che contiene persona, vestiti, sorriso, Viso umano&#10;&#10;Il contenuto generato dall&amp;#39;IA potrebbe non essere corretto.">
            <a:extLst>
              <a:ext uri="{FF2B5EF4-FFF2-40B4-BE49-F238E27FC236}">
                <a16:creationId xmlns:a16="http://schemas.microsoft.com/office/drawing/2014/main" id="{11D9FB52-0208-A073-C8EB-BD7E7F5C407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121" t="6207" r="6854" b="43761"/>
          <a:stretch>
            <a:fillRect/>
          </a:stretch>
        </p:blipFill>
        <p:spPr>
          <a:xfrm>
            <a:off x="10418305" y="4243813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38" name="Immagine 37" descr="Immagine che contiene persona, vestiti, Viso umano, sorriso&#10;&#10;Il contenuto generato dall'IA potrebbe non essere corretto.">
            <a:extLst>
              <a:ext uri="{FF2B5EF4-FFF2-40B4-BE49-F238E27FC236}">
                <a16:creationId xmlns:a16="http://schemas.microsoft.com/office/drawing/2014/main" id="{49CC9258-6B8E-7E2C-3FC9-495F80709A3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108" t="482" r="3258" b="48193"/>
          <a:stretch>
            <a:fillRect/>
          </a:stretch>
        </p:blipFill>
        <p:spPr>
          <a:xfrm>
            <a:off x="2442067" y="4222997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39" name="Immagine 38" descr="Immagine che contiene persona, Viso umano, vestiti, Camicia&#10;&#10;Il contenuto generato dall'IA potrebbe non essere corretto.">
            <a:extLst>
              <a:ext uri="{FF2B5EF4-FFF2-40B4-BE49-F238E27FC236}">
                <a16:creationId xmlns:a16="http://schemas.microsoft.com/office/drawing/2014/main" id="{E46A4DE0-8A4F-FF3A-09BA-2D8DA649390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1232" t="759" r="6027" b="26811"/>
          <a:stretch>
            <a:fillRect/>
          </a:stretch>
        </p:blipFill>
        <p:spPr>
          <a:xfrm>
            <a:off x="8468589" y="2051416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40" name="Immagine 39" descr="Immagine che contiene persona, Viso umano, vestiti, sorriso&#10;&#10;Il contenuto generato dall'IA potrebbe non essere corretto.">
            <a:extLst>
              <a:ext uri="{FF2B5EF4-FFF2-40B4-BE49-F238E27FC236}">
                <a16:creationId xmlns:a16="http://schemas.microsoft.com/office/drawing/2014/main" id="{7909DAC2-4586-C202-DF4F-2EE8A4B5052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512" t="651" r="4675" b="35076"/>
          <a:stretch>
            <a:fillRect/>
          </a:stretch>
        </p:blipFill>
        <p:spPr>
          <a:xfrm>
            <a:off x="6541891" y="4234288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  <p:pic>
        <p:nvPicPr>
          <p:cNvPr id="41" name="Immagine 40" descr="Immagine che contiene persona, vestiti, Viso umano, Camicia&#10;&#10;Il contenuto generato dall'IA potrebbe non essere corretto.">
            <a:extLst>
              <a:ext uri="{FF2B5EF4-FFF2-40B4-BE49-F238E27FC236}">
                <a16:creationId xmlns:a16="http://schemas.microsoft.com/office/drawing/2014/main" id="{100F6839-57C1-D07F-433D-57E527A984E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575" t="581" r="2142" b="37755"/>
          <a:stretch>
            <a:fillRect/>
          </a:stretch>
        </p:blipFill>
        <p:spPr>
          <a:xfrm>
            <a:off x="630627" y="2051416"/>
            <a:ext cx="1260000" cy="1260000"/>
          </a:xfrm>
          <a:custGeom>
            <a:avLst/>
            <a:gdLst>
              <a:gd name="connsiteX0" fmla="*/ 557262 w 1114524"/>
              <a:gd name="connsiteY0" fmla="*/ 0 h 1114524"/>
              <a:gd name="connsiteX1" fmla="*/ 1114524 w 1114524"/>
              <a:gd name="connsiteY1" fmla="*/ 557262 h 1114524"/>
              <a:gd name="connsiteX2" fmla="*/ 557262 w 1114524"/>
              <a:gd name="connsiteY2" fmla="*/ 1114524 h 1114524"/>
              <a:gd name="connsiteX3" fmla="*/ 0 w 1114524"/>
              <a:gd name="connsiteY3" fmla="*/ 557262 h 1114524"/>
              <a:gd name="connsiteX4" fmla="*/ 557262 w 1114524"/>
              <a:gd name="connsiteY4" fmla="*/ 0 h 1114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4524" h="1114524">
                <a:moveTo>
                  <a:pt x="557262" y="0"/>
                </a:moveTo>
                <a:cubicBezTo>
                  <a:pt x="865029" y="0"/>
                  <a:pt x="1114524" y="249495"/>
                  <a:pt x="1114524" y="557262"/>
                </a:cubicBezTo>
                <a:cubicBezTo>
                  <a:pt x="1114524" y="865029"/>
                  <a:pt x="865029" y="1114524"/>
                  <a:pt x="557262" y="1114524"/>
                </a:cubicBezTo>
                <a:cubicBezTo>
                  <a:pt x="249495" y="1114524"/>
                  <a:pt x="0" y="865029"/>
                  <a:pt x="0" y="557262"/>
                </a:cubicBezTo>
                <a:cubicBezTo>
                  <a:pt x="0" y="249495"/>
                  <a:pt x="249495" y="0"/>
                  <a:pt x="55726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40624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A3E9C-823A-CBA4-3347-D800B716F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7D3EC0-A8D1-1D69-8919-0BDA6BE63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Our </a:t>
            </a:r>
            <a:r>
              <a:rPr lang="it-IT" dirty="0" err="1"/>
              <a:t>Student</a:t>
            </a:r>
            <a:r>
              <a:rPr lang="it-IT" dirty="0"/>
              <a:t> </a:t>
            </a:r>
            <a:r>
              <a:rPr lang="it-IT" dirty="0" err="1"/>
              <a:t>Representatives</a:t>
            </a:r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52BD891-E5F4-CEFE-2B61-34DDB143D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222303F-B56F-3CA3-6ADD-02D84C3B1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Benvenuti al terzo anno di Ingegneria Gestionale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242C5EA-7A77-9FF2-DEFB-CE2098CAC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pPr/>
              <a:t>33</a:t>
            </a:fld>
            <a:endParaRPr lang="it-IT"/>
          </a:p>
        </p:txBody>
      </p:sp>
      <p:pic>
        <p:nvPicPr>
          <p:cNvPr id="66" name="Immagine 65">
            <a:extLst>
              <a:ext uri="{FF2B5EF4-FFF2-40B4-BE49-F238E27FC236}">
                <a16:creationId xmlns:a16="http://schemas.microsoft.com/office/drawing/2014/main" id="{1A28396F-A936-264E-8536-A9A4F095F0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90" t="656" r="5381" b="13288"/>
          <a:stretch>
            <a:fillRect/>
          </a:stretch>
        </p:blipFill>
        <p:spPr>
          <a:xfrm>
            <a:off x="1431912" y="2076512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DE9E323E-9214-5465-9D59-45C84619CAA5}"/>
              </a:ext>
            </a:extLst>
          </p:cNvPr>
          <p:cNvSpPr txBox="1"/>
          <p:nvPr/>
        </p:nvSpPr>
        <p:spPr>
          <a:xfrm>
            <a:off x="1239434" y="3499381"/>
            <a:ext cx="1644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 err="1">
                <a:latin typeface="+mj-lt"/>
              </a:rPr>
              <a:t>Moracchioli</a:t>
            </a:r>
            <a:r>
              <a:rPr lang="it-IT" sz="1200" b="1" dirty="0">
                <a:latin typeface="+mj-lt"/>
              </a:rPr>
              <a:t> Matteo</a:t>
            </a:r>
          </a:p>
        </p:txBody>
      </p: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A96F85BA-9A11-0851-1C39-10F221C5E58C}"/>
              </a:ext>
            </a:extLst>
          </p:cNvPr>
          <p:cNvSpPr txBox="1"/>
          <p:nvPr/>
        </p:nvSpPr>
        <p:spPr>
          <a:xfrm>
            <a:off x="3346360" y="3517880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Mundi Vittorio</a:t>
            </a:r>
          </a:p>
        </p:txBody>
      </p:sp>
      <p:sp>
        <p:nvSpPr>
          <p:cNvPr id="69" name="CasellaDiTesto 68">
            <a:extLst>
              <a:ext uri="{FF2B5EF4-FFF2-40B4-BE49-F238E27FC236}">
                <a16:creationId xmlns:a16="http://schemas.microsoft.com/office/drawing/2014/main" id="{912AFA7D-AB8C-5A85-EA9A-5E951E8E586D}"/>
              </a:ext>
            </a:extLst>
          </p:cNvPr>
          <p:cNvSpPr txBox="1"/>
          <p:nvPr/>
        </p:nvSpPr>
        <p:spPr>
          <a:xfrm>
            <a:off x="5367058" y="3505520"/>
            <a:ext cx="1502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Napolitano Paolo</a:t>
            </a:r>
          </a:p>
        </p:txBody>
      </p: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8A6F99DB-2214-C826-26F6-3F06435A438A}"/>
              </a:ext>
            </a:extLst>
          </p:cNvPr>
          <p:cNvSpPr txBox="1"/>
          <p:nvPr/>
        </p:nvSpPr>
        <p:spPr>
          <a:xfrm>
            <a:off x="7531435" y="3504031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Padre Leonardo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2EE2D60D-1C18-B8C9-32BD-D1F2A868AB5F}"/>
              </a:ext>
            </a:extLst>
          </p:cNvPr>
          <p:cNvSpPr txBox="1"/>
          <p:nvPr/>
        </p:nvSpPr>
        <p:spPr>
          <a:xfrm>
            <a:off x="9117467" y="3499381"/>
            <a:ext cx="2261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Paoletti Giuseppe</a:t>
            </a:r>
          </a:p>
          <a:p>
            <a:pPr algn="ctr"/>
            <a:r>
              <a:rPr lang="it-IT" sz="1200" b="1" dirty="0">
                <a:latin typeface="+mj-lt"/>
              </a:rPr>
              <a:t>Massimo</a:t>
            </a: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927D5645-DE72-CAD3-C8DB-8D3E38CA5611}"/>
              </a:ext>
            </a:extLst>
          </p:cNvPr>
          <p:cNvSpPr txBox="1"/>
          <p:nvPr/>
        </p:nvSpPr>
        <p:spPr>
          <a:xfrm>
            <a:off x="1059462" y="3740848"/>
            <a:ext cx="20049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matteo.moracchioli@mail.polimi.it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E8D42ADE-DDF8-9D01-79A9-D277F41A2D30}"/>
              </a:ext>
            </a:extLst>
          </p:cNvPr>
          <p:cNvSpPr txBox="1"/>
          <p:nvPr/>
        </p:nvSpPr>
        <p:spPr>
          <a:xfrm>
            <a:off x="3154997" y="3735293"/>
            <a:ext cx="1799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vittorio.mundi@mail.polimi.it</a:t>
            </a:r>
            <a:endParaRPr lang="it-IT" sz="900" dirty="0">
              <a:latin typeface="+mj-lt"/>
            </a:endParaRPr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D22C8D56-59E6-CA82-9F5E-4B05B8E307CC}"/>
              </a:ext>
            </a:extLst>
          </p:cNvPr>
          <p:cNvSpPr txBox="1"/>
          <p:nvPr/>
        </p:nvSpPr>
        <p:spPr>
          <a:xfrm>
            <a:off x="5190863" y="3711447"/>
            <a:ext cx="18551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Paolo.napolitano@mail.polimi.it</a:t>
            </a:r>
            <a:endParaRPr lang="it-IT" sz="900" dirty="0">
              <a:latin typeface="+mj-lt"/>
            </a:endParaRP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29AA54BC-41A8-1D00-9D19-6BCE02A9ABFF}"/>
              </a:ext>
            </a:extLst>
          </p:cNvPr>
          <p:cNvSpPr txBox="1"/>
          <p:nvPr/>
        </p:nvSpPr>
        <p:spPr>
          <a:xfrm>
            <a:off x="7340072" y="3693057"/>
            <a:ext cx="1799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leonardo.padre@mail.polimi.it</a:t>
            </a:r>
            <a:endParaRPr lang="it-IT" sz="900" dirty="0">
              <a:latin typeface="+mj-lt"/>
            </a:endParaRPr>
          </a:p>
        </p:txBody>
      </p:sp>
      <p:pic>
        <p:nvPicPr>
          <p:cNvPr id="76" name="Immagine 75">
            <a:extLst>
              <a:ext uri="{FF2B5EF4-FFF2-40B4-BE49-F238E27FC236}">
                <a16:creationId xmlns:a16="http://schemas.microsoft.com/office/drawing/2014/main" id="{A1713BA2-E03F-5387-11C3-99BB2047E2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75" t="401" r="26258" b="43687"/>
          <a:stretch>
            <a:fillRect/>
          </a:stretch>
        </p:blipFill>
        <p:spPr>
          <a:xfrm>
            <a:off x="7609988" y="204748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pic>
        <p:nvPicPr>
          <p:cNvPr id="77" name="Immagine 76" descr="Immagine che contiene Viso umano, persona, ritratto, sopracciglio&#10;&#10;Il contenuto generato dall'IA potrebbe non essere corretto.">
            <a:extLst>
              <a:ext uri="{FF2B5EF4-FFF2-40B4-BE49-F238E27FC236}">
                <a16:creationId xmlns:a16="http://schemas.microsoft.com/office/drawing/2014/main" id="{325313C3-20B9-658D-62B4-EC683FE947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" t="17748" r="927" b="7982"/>
          <a:stretch>
            <a:fillRect/>
          </a:stretch>
        </p:blipFill>
        <p:spPr>
          <a:xfrm>
            <a:off x="3424913" y="204748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pic>
        <p:nvPicPr>
          <p:cNvPr id="78" name="Immagine 77" descr="Immagine che contiene persona, Viso umano, interno, vestiti&#10;&#10;Il contenuto generato dall'IA potrebbe non essere corretto.">
            <a:extLst>
              <a:ext uri="{FF2B5EF4-FFF2-40B4-BE49-F238E27FC236}">
                <a16:creationId xmlns:a16="http://schemas.microsoft.com/office/drawing/2014/main" id="{67A78197-A5A0-C93F-5FC1-1242022F18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18" t="1198" r="1018" b="25485"/>
          <a:stretch>
            <a:fillRect/>
          </a:stretch>
        </p:blipFill>
        <p:spPr>
          <a:xfrm>
            <a:off x="5488450" y="204748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pic>
        <p:nvPicPr>
          <p:cNvPr id="106" name="Immagine 105">
            <a:extLst>
              <a:ext uri="{FF2B5EF4-FFF2-40B4-BE49-F238E27FC236}">
                <a16:creationId xmlns:a16="http://schemas.microsoft.com/office/drawing/2014/main" id="{DCA1629C-BB42-8227-E573-D2F889E42D9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508" t="2271" r="30042" b="52957"/>
          <a:stretch>
            <a:fillRect/>
          </a:stretch>
        </p:blipFill>
        <p:spPr>
          <a:xfrm>
            <a:off x="5488450" y="420929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pic>
        <p:nvPicPr>
          <p:cNvPr id="107" name="Immagine 106">
            <a:extLst>
              <a:ext uri="{FF2B5EF4-FFF2-40B4-BE49-F238E27FC236}">
                <a16:creationId xmlns:a16="http://schemas.microsoft.com/office/drawing/2014/main" id="{E0103EA9-C540-9606-9185-E305035285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605" r="24913" b="44632"/>
          <a:stretch>
            <a:fillRect/>
          </a:stretch>
        </p:blipFill>
        <p:spPr>
          <a:xfrm>
            <a:off x="3424913" y="420929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sp>
        <p:nvSpPr>
          <p:cNvPr id="108" name="CasellaDiTesto 107">
            <a:extLst>
              <a:ext uri="{FF2B5EF4-FFF2-40B4-BE49-F238E27FC236}">
                <a16:creationId xmlns:a16="http://schemas.microsoft.com/office/drawing/2014/main" id="{68C8D1C1-F6B1-5D53-A115-1A65DA0CCBBE}"/>
              </a:ext>
            </a:extLst>
          </p:cNvPr>
          <p:cNvSpPr txBox="1"/>
          <p:nvPr/>
        </p:nvSpPr>
        <p:spPr>
          <a:xfrm>
            <a:off x="1273315" y="5593922"/>
            <a:ext cx="15287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Piras Sara</a:t>
            </a:r>
          </a:p>
        </p:txBody>
      </p:sp>
      <p:sp>
        <p:nvSpPr>
          <p:cNvPr id="109" name="CasellaDiTesto 108">
            <a:extLst>
              <a:ext uri="{FF2B5EF4-FFF2-40B4-BE49-F238E27FC236}">
                <a16:creationId xmlns:a16="http://schemas.microsoft.com/office/drawing/2014/main" id="{9216BF36-F1A1-FE62-A36A-6EF9C5A883FC}"/>
              </a:ext>
            </a:extLst>
          </p:cNvPr>
          <p:cNvSpPr txBox="1"/>
          <p:nvPr/>
        </p:nvSpPr>
        <p:spPr>
          <a:xfrm>
            <a:off x="3311749" y="5593922"/>
            <a:ext cx="14171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Polimene Paolo</a:t>
            </a:r>
          </a:p>
        </p:txBody>
      </p:sp>
      <p:sp>
        <p:nvSpPr>
          <p:cNvPr id="110" name="CasellaDiTesto 109">
            <a:extLst>
              <a:ext uri="{FF2B5EF4-FFF2-40B4-BE49-F238E27FC236}">
                <a16:creationId xmlns:a16="http://schemas.microsoft.com/office/drawing/2014/main" id="{C21FCDE4-EF75-2BFA-1A52-2921A1D80F1A}"/>
              </a:ext>
            </a:extLst>
          </p:cNvPr>
          <p:cNvSpPr txBox="1"/>
          <p:nvPr/>
        </p:nvSpPr>
        <p:spPr>
          <a:xfrm>
            <a:off x="5285077" y="5593922"/>
            <a:ext cx="15501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Repetto Gabriele</a:t>
            </a:r>
          </a:p>
        </p:txBody>
      </p:sp>
      <p:sp>
        <p:nvSpPr>
          <p:cNvPr id="111" name="CasellaDiTesto 110">
            <a:extLst>
              <a:ext uri="{FF2B5EF4-FFF2-40B4-BE49-F238E27FC236}">
                <a16:creationId xmlns:a16="http://schemas.microsoft.com/office/drawing/2014/main" id="{B4B7E8FA-0699-744B-6EFC-C202CF797E1A}"/>
              </a:ext>
            </a:extLst>
          </p:cNvPr>
          <p:cNvSpPr txBox="1"/>
          <p:nvPr/>
        </p:nvSpPr>
        <p:spPr>
          <a:xfrm>
            <a:off x="7363970" y="5593922"/>
            <a:ext cx="16354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Scala Emanuele</a:t>
            </a:r>
          </a:p>
        </p:txBody>
      </p:sp>
      <p:sp>
        <p:nvSpPr>
          <p:cNvPr id="112" name="CasellaDiTesto 111">
            <a:extLst>
              <a:ext uri="{FF2B5EF4-FFF2-40B4-BE49-F238E27FC236}">
                <a16:creationId xmlns:a16="http://schemas.microsoft.com/office/drawing/2014/main" id="{625803A4-4020-44AB-2C68-03454FC2F886}"/>
              </a:ext>
            </a:extLst>
          </p:cNvPr>
          <p:cNvSpPr txBox="1"/>
          <p:nvPr/>
        </p:nvSpPr>
        <p:spPr>
          <a:xfrm>
            <a:off x="9382210" y="5593922"/>
            <a:ext cx="16155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>
                <a:latin typeface="+mj-lt"/>
              </a:rPr>
              <a:t>Trevisan Federico</a:t>
            </a:r>
          </a:p>
        </p:txBody>
      </p:sp>
      <p:sp>
        <p:nvSpPr>
          <p:cNvPr id="113" name="CasellaDiTesto 112">
            <a:extLst>
              <a:ext uri="{FF2B5EF4-FFF2-40B4-BE49-F238E27FC236}">
                <a16:creationId xmlns:a16="http://schemas.microsoft.com/office/drawing/2014/main" id="{AC4F2BF7-0C8F-3834-5B5E-AB94D4CAB1BD}"/>
              </a:ext>
            </a:extLst>
          </p:cNvPr>
          <p:cNvSpPr txBox="1"/>
          <p:nvPr/>
        </p:nvSpPr>
        <p:spPr>
          <a:xfrm>
            <a:off x="1196780" y="5827985"/>
            <a:ext cx="168181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sara1.piras@mail.polimi.it</a:t>
            </a:r>
          </a:p>
        </p:txBody>
      </p:sp>
      <p:sp>
        <p:nvSpPr>
          <p:cNvPr id="114" name="CasellaDiTesto 113">
            <a:extLst>
              <a:ext uri="{FF2B5EF4-FFF2-40B4-BE49-F238E27FC236}">
                <a16:creationId xmlns:a16="http://schemas.microsoft.com/office/drawing/2014/main" id="{6B7094A8-E1DC-6F72-CC3C-257286BF9784}"/>
              </a:ext>
            </a:extLst>
          </p:cNvPr>
          <p:cNvSpPr txBox="1"/>
          <p:nvPr/>
        </p:nvSpPr>
        <p:spPr>
          <a:xfrm>
            <a:off x="3120386" y="5827985"/>
            <a:ext cx="17998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paolo.polimene@mail.polimi.it</a:t>
            </a:r>
          </a:p>
        </p:txBody>
      </p:sp>
      <p:sp>
        <p:nvSpPr>
          <p:cNvPr id="115" name="CasellaDiTesto 114">
            <a:extLst>
              <a:ext uri="{FF2B5EF4-FFF2-40B4-BE49-F238E27FC236}">
                <a16:creationId xmlns:a16="http://schemas.microsoft.com/office/drawing/2014/main" id="{01FD93ED-8410-49A4-87DC-D5241EF21C2E}"/>
              </a:ext>
            </a:extLst>
          </p:cNvPr>
          <p:cNvSpPr txBox="1"/>
          <p:nvPr/>
        </p:nvSpPr>
        <p:spPr>
          <a:xfrm>
            <a:off x="5143963" y="5827985"/>
            <a:ext cx="1879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gabriele.repetto@mail.polimi.it</a:t>
            </a:r>
          </a:p>
        </p:txBody>
      </p:sp>
      <p:sp>
        <p:nvSpPr>
          <p:cNvPr id="116" name="CasellaDiTesto 115">
            <a:extLst>
              <a:ext uri="{FF2B5EF4-FFF2-40B4-BE49-F238E27FC236}">
                <a16:creationId xmlns:a16="http://schemas.microsoft.com/office/drawing/2014/main" id="{7E25BF05-2E8F-86DE-FE61-9C3823C8EBFF}"/>
              </a:ext>
            </a:extLst>
          </p:cNvPr>
          <p:cNvSpPr txBox="1"/>
          <p:nvPr/>
        </p:nvSpPr>
        <p:spPr>
          <a:xfrm>
            <a:off x="9273795" y="5827985"/>
            <a:ext cx="18797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>
                <a:latin typeface="+mj-lt"/>
              </a:rPr>
              <a:t>federico.trevisan@mail.polimi.it</a:t>
            </a:r>
          </a:p>
        </p:txBody>
      </p:sp>
      <p:sp>
        <p:nvSpPr>
          <p:cNvPr id="117" name="CasellaDiTesto 116">
            <a:extLst>
              <a:ext uri="{FF2B5EF4-FFF2-40B4-BE49-F238E27FC236}">
                <a16:creationId xmlns:a16="http://schemas.microsoft.com/office/drawing/2014/main" id="{96C24D7E-FD6B-5BA9-7DBD-E79D162673BF}"/>
              </a:ext>
            </a:extLst>
          </p:cNvPr>
          <p:cNvSpPr txBox="1"/>
          <p:nvPr/>
        </p:nvSpPr>
        <p:spPr>
          <a:xfrm>
            <a:off x="7236618" y="5827985"/>
            <a:ext cx="19375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00" dirty="0" err="1">
                <a:latin typeface="+mj-lt"/>
              </a:rPr>
              <a:t>Emanuele.scala@mail.polimi.it</a:t>
            </a:r>
            <a:endParaRPr lang="it-IT" sz="900" dirty="0">
              <a:latin typeface="+mj-lt"/>
            </a:endParaRPr>
          </a:p>
        </p:txBody>
      </p:sp>
      <p:pic>
        <p:nvPicPr>
          <p:cNvPr id="118" name="Immagine 117">
            <a:extLst>
              <a:ext uri="{FF2B5EF4-FFF2-40B4-BE49-F238E27FC236}">
                <a16:creationId xmlns:a16="http://schemas.microsoft.com/office/drawing/2014/main" id="{E692C9C9-6883-86DC-0CA4-37E76D4F87A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2041" t="4937" r="10838" b="42912"/>
          <a:stretch>
            <a:fillRect/>
          </a:stretch>
        </p:blipFill>
        <p:spPr>
          <a:xfrm>
            <a:off x="1442300" y="420929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  <p:pic>
        <p:nvPicPr>
          <p:cNvPr id="119" name="Immagine 118">
            <a:extLst>
              <a:ext uri="{FF2B5EF4-FFF2-40B4-BE49-F238E27FC236}">
                <a16:creationId xmlns:a16="http://schemas.microsoft.com/office/drawing/2014/main" id="{0DB2D9A1-7987-DBB1-BEBE-339F94876E9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3778" r="7310" b="16390"/>
          <a:stretch>
            <a:fillRect/>
          </a:stretch>
        </p:blipFill>
        <p:spPr>
          <a:xfrm>
            <a:off x="9583671" y="4211013"/>
            <a:ext cx="1260000" cy="1258281"/>
          </a:xfrm>
          <a:custGeom>
            <a:avLst/>
            <a:gdLst>
              <a:gd name="connsiteX0" fmla="*/ 612948 w 1260000"/>
              <a:gd name="connsiteY0" fmla="*/ 0 h 1258281"/>
              <a:gd name="connsiteX1" fmla="*/ 647052 w 1260000"/>
              <a:gd name="connsiteY1" fmla="*/ 0 h 1258281"/>
              <a:gd name="connsiteX2" fmla="*/ 756967 w 1260000"/>
              <a:gd name="connsiteY2" fmla="*/ 11081 h 1258281"/>
              <a:gd name="connsiteX3" fmla="*/ 1260000 w 1260000"/>
              <a:gd name="connsiteY3" fmla="*/ 628281 h 1258281"/>
              <a:gd name="connsiteX4" fmla="*/ 630000 w 1260000"/>
              <a:gd name="connsiteY4" fmla="*/ 1258281 h 1258281"/>
              <a:gd name="connsiteX5" fmla="*/ 0 w 1260000"/>
              <a:gd name="connsiteY5" fmla="*/ 628281 h 1258281"/>
              <a:gd name="connsiteX6" fmla="*/ 503033 w 1260000"/>
              <a:gd name="connsiteY6" fmla="*/ 11081 h 1258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60000" h="1258281">
                <a:moveTo>
                  <a:pt x="612948" y="0"/>
                </a:moveTo>
                <a:lnTo>
                  <a:pt x="647052" y="0"/>
                </a:lnTo>
                <a:lnTo>
                  <a:pt x="756967" y="11081"/>
                </a:lnTo>
                <a:cubicBezTo>
                  <a:pt x="1044047" y="69826"/>
                  <a:pt x="1260000" y="323835"/>
                  <a:pt x="1260000" y="628281"/>
                </a:cubicBezTo>
                <a:cubicBezTo>
                  <a:pt x="1260000" y="976220"/>
                  <a:pt x="977939" y="1258281"/>
                  <a:pt x="630000" y="1258281"/>
                </a:cubicBezTo>
                <a:cubicBezTo>
                  <a:pt x="282061" y="1258281"/>
                  <a:pt x="0" y="976220"/>
                  <a:pt x="0" y="628281"/>
                </a:cubicBezTo>
                <a:cubicBezTo>
                  <a:pt x="0" y="323835"/>
                  <a:pt x="215953" y="69826"/>
                  <a:pt x="503033" y="11081"/>
                </a:cubicBezTo>
                <a:close/>
              </a:path>
            </a:pathLst>
          </a:custGeom>
        </p:spPr>
      </p:pic>
      <p:pic>
        <p:nvPicPr>
          <p:cNvPr id="120" name="Immagine 119" descr="Immagine che contiene persona, Viso umano, muro, collo&#10;&#10;Il contenuto generato dall'IA potrebbe non essere corretto.">
            <a:extLst>
              <a:ext uri="{FF2B5EF4-FFF2-40B4-BE49-F238E27FC236}">
                <a16:creationId xmlns:a16="http://schemas.microsoft.com/office/drawing/2014/main" id="{7B92BBBF-8AAE-A23E-F20B-2A806130CD75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6817" t="16257" r="1484" b="12044"/>
          <a:stretch>
            <a:fillRect/>
          </a:stretch>
        </p:blipFill>
        <p:spPr>
          <a:xfrm>
            <a:off x="7609988" y="4209294"/>
            <a:ext cx="1260000" cy="1260000"/>
          </a:xfrm>
          <a:custGeom>
            <a:avLst/>
            <a:gdLst>
              <a:gd name="connsiteX0" fmla="*/ 630000 w 1260000"/>
              <a:gd name="connsiteY0" fmla="*/ 0 h 1260000"/>
              <a:gd name="connsiteX1" fmla="*/ 1260000 w 1260000"/>
              <a:gd name="connsiteY1" fmla="*/ 630000 h 1260000"/>
              <a:gd name="connsiteX2" fmla="*/ 630000 w 1260000"/>
              <a:gd name="connsiteY2" fmla="*/ 1260000 h 1260000"/>
              <a:gd name="connsiteX3" fmla="*/ 0 w 1260000"/>
              <a:gd name="connsiteY3" fmla="*/ 630000 h 1260000"/>
              <a:gd name="connsiteX4" fmla="*/ 630000 w 1260000"/>
              <a:gd name="connsiteY4" fmla="*/ 0 h 12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000" h="1260000">
                <a:moveTo>
                  <a:pt x="630000" y="0"/>
                </a:moveTo>
                <a:cubicBezTo>
                  <a:pt x="977939" y="0"/>
                  <a:pt x="1260000" y="282061"/>
                  <a:pt x="1260000" y="630000"/>
                </a:cubicBezTo>
                <a:cubicBezTo>
                  <a:pt x="1260000" y="977939"/>
                  <a:pt x="977939" y="1260000"/>
                  <a:pt x="630000" y="1260000"/>
                </a:cubicBezTo>
                <a:cubicBezTo>
                  <a:pt x="282061" y="1260000"/>
                  <a:pt x="0" y="977939"/>
                  <a:pt x="0" y="630000"/>
                </a:cubicBezTo>
                <a:cubicBezTo>
                  <a:pt x="0" y="282061"/>
                  <a:pt x="282061" y="0"/>
                  <a:pt x="630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178459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FFA53-3E37-0002-21FA-F30FA6671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CF74659D-01A2-435E-4262-C48AAEAB0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</p:spPr>
        <p:txBody>
          <a:bodyPr/>
          <a:lstStyle/>
          <a:p>
            <a:r>
              <a:rPr lang="it-IT"/>
              <a:t>Clubs &amp; </a:t>
            </a:r>
            <a:r>
              <a:rPr lang="it-IT" err="1"/>
              <a:t>Associations</a:t>
            </a:r>
            <a:r>
              <a:rPr lang="it-IT"/>
              <a:t> of Management Engineering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972D2CB-E2DD-05BA-5F6E-72BDD1136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CB09BFE-AB7C-C142-2B78-FEDB709B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Welcome to the MSc in Management Engineering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07A75EA-749E-8275-C641-EF409EF17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34</a:t>
            </a:fld>
            <a:endParaRPr lang="it-IT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9F2ED305-ED11-C5E5-86F0-A721E404F1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3" y="2060575"/>
            <a:ext cx="5761038" cy="4429125"/>
          </a:xfrm>
        </p:spPr>
        <p:txBody>
          <a:bodyPr/>
          <a:lstStyle/>
          <a:p>
            <a:r>
              <a:rPr lang="it-IT">
                <a:latin typeface="+mj-lt"/>
              </a:rPr>
              <a:t>HSA </a:t>
            </a:r>
            <a:r>
              <a:rPr lang="it-IT" err="1">
                <a:latin typeface="+mj-lt"/>
              </a:rPr>
              <a:t>is</a:t>
            </a:r>
            <a:r>
              <a:rPr lang="it-IT">
                <a:latin typeface="+mj-lt"/>
              </a:rPr>
              <a:t> </a:t>
            </a:r>
            <a:r>
              <a:rPr lang="it-IT" err="1">
                <a:latin typeface="+mj-lt"/>
              </a:rPr>
              <a:t>aimed</a:t>
            </a:r>
            <a:r>
              <a:rPr lang="it-IT">
                <a:latin typeface="+mj-lt"/>
              </a:rPr>
              <a:t> </a:t>
            </a:r>
            <a:r>
              <a:rPr lang="it-IT" err="1">
                <a:latin typeface="+mj-lt"/>
              </a:rPr>
              <a:t>at</a:t>
            </a:r>
            <a:r>
              <a:rPr lang="it-IT">
                <a:latin typeface="+mj-lt"/>
              </a:rPr>
              <a:t> </a:t>
            </a:r>
            <a:r>
              <a:rPr lang="it-IT" err="1">
                <a:latin typeface="+mj-lt"/>
              </a:rPr>
              <a:t>creating</a:t>
            </a:r>
            <a:r>
              <a:rPr lang="it-IT">
                <a:latin typeface="+mj-lt"/>
              </a:rPr>
              <a:t> a </a:t>
            </a:r>
            <a:r>
              <a:rPr lang="it-IT" err="1">
                <a:latin typeface="+mj-lt"/>
              </a:rPr>
              <a:t>dynamic</a:t>
            </a:r>
            <a:r>
              <a:rPr lang="it-IT">
                <a:latin typeface="+mj-lt"/>
              </a:rPr>
              <a:t> </a:t>
            </a:r>
            <a:r>
              <a:rPr lang="it-IT" err="1">
                <a:latin typeface="+mj-lt"/>
              </a:rPr>
              <a:t>university</a:t>
            </a:r>
            <a:r>
              <a:rPr lang="it-IT">
                <a:latin typeface="+mj-lt"/>
              </a:rPr>
              <a:t> life in Management Engineering </a:t>
            </a:r>
            <a:r>
              <a:rPr lang="it-IT" err="1">
                <a:latin typeface="+mj-lt"/>
              </a:rPr>
              <a:t>cooperating</a:t>
            </a:r>
            <a:r>
              <a:rPr lang="it-IT">
                <a:latin typeface="+mj-lt"/>
              </a:rPr>
              <a:t> with </a:t>
            </a:r>
            <a:r>
              <a:rPr lang="it-IT" err="1">
                <a:latin typeface="+mj-lt"/>
              </a:rPr>
              <a:t>all</a:t>
            </a:r>
            <a:r>
              <a:rPr lang="it-IT">
                <a:latin typeface="+mj-lt"/>
              </a:rPr>
              <a:t> the </a:t>
            </a:r>
            <a:r>
              <a:rPr lang="it-IT" err="1">
                <a:latin typeface="+mj-lt"/>
              </a:rPr>
              <a:t>others</a:t>
            </a:r>
            <a:r>
              <a:rPr lang="it-IT">
                <a:latin typeface="+mj-lt"/>
              </a:rPr>
              <a:t> clubs and </a:t>
            </a:r>
            <a:r>
              <a:rPr lang="it-IT" err="1">
                <a:latin typeface="+mj-lt"/>
              </a:rPr>
              <a:t>associations</a:t>
            </a:r>
            <a:r>
              <a:rPr lang="it-IT">
                <a:latin typeface="+mj-lt"/>
              </a:rPr>
              <a:t>.</a:t>
            </a: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r>
              <a:rPr lang="en-US">
                <a:latin typeface="+mj-lt"/>
                <a:cs typeface="Arial"/>
              </a:rPr>
              <a:t>Scan our </a:t>
            </a:r>
            <a:r>
              <a:rPr lang="en-US" err="1">
                <a:latin typeface="+mj-lt"/>
                <a:cs typeface="Arial"/>
              </a:rPr>
              <a:t>Linktree</a:t>
            </a:r>
            <a:r>
              <a:rPr lang="en-US">
                <a:latin typeface="+mj-lt"/>
                <a:cs typeface="Arial"/>
              </a:rPr>
              <a:t>, discover our latest proposals and look at our profiles. Feel free to send us messages to discover the amazing world of associations.</a:t>
            </a:r>
            <a:endParaRPr lang="en-US">
              <a:latin typeface="+mj-lt"/>
              <a:ea typeface="Calibri"/>
              <a:cs typeface="Arial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  <a:p>
            <a:endParaRPr lang="it-IT">
              <a:latin typeface="+mj-lt"/>
            </a:endParaRPr>
          </a:p>
        </p:txBody>
      </p:sp>
      <p:pic>
        <p:nvPicPr>
          <p:cNvPr id="2" name="Segnaposto contenuto 1" descr="Immagine che contiene testo, schermata, Carattere, Elementi grafici&#10;&#10;Descrizione generata automaticamente">
            <a:extLst>
              <a:ext uri="{FF2B5EF4-FFF2-40B4-BE49-F238E27FC236}">
                <a16:creationId xmlns:a16="http://schemas.microsoft.com/office/drawing/2014/main" id="{F3CEF431-A0F3-325F-22AC-B6C4CD522AD3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/>
          <a:srcRect r="39104" b="-313"/>
          <a:stretch/>
        </p:blipFill>
        <p:spPr>
          <a:xfrm>
            <a:off x="6357711" y="1409995"/>
            <a:ext cx="6096000" cy="4961214"/>
          </a:xfrm>
          <a:prstGeom prst="rect">
            <a:avLst/>
          </a:prstGeom>
        </p:spPr>
      </p:pic>
      <p:pic>
        <p:nvPicPr>
          <p:cNvPr id="12" name="Immagine 11" descr="Immagine che contiene Elementi grafici, Carattere, schermata, grafica&#10;&#10;Descrizione generata automaticamente">
            <a:extLst>
              <a:ext uri="{FF2B5EF4-FFF2-40B4-BE49-F238E27FC236}">
                <a16:creationId xmlns:a16="http://schemas.microsoft.com/office/drawing/2014/main" id="{B5F77AB2-D5FB-C1E8-54A2-3C9E1D8B0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636" y="3062514"/>
            <a:ext cx="3963761" cy="204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21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17963-417C-031F-4CE9-A351ED695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EC73921E-E324-13EB-AB34-15D262E89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812652"/>
            <a:ext cx="11522075" cy="840083"/>
          </a:xfrm>
        </p:spPr>
        <p:txBody>
          <a:bodyPr/>
          <a:lstStyle/>
          <a:p>
            <a:r>
              <a:rPr lang="it-IT" dirty="0"/>
              <a:t>Whatsapp and Telegram Groups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4C4D3DC-9859-5D42-720C-2A39E7B46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it-IT"/>
              <a:t>POLITECNICO DI MILANO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1637081-1EF1-00C2-73BF-3C20DA751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Benvenuti al terzo anno di Ingegneria Gestionale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66F0B2-BEDC-C86A-E992-14EA93EC6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5EEA2-8D42-4D46-95A6-66E65FDC5EB1}" type="slidenum">
              <a:rPr lang="it-IT" smtClean="0"/>
              <a:t>35</a:t>
            </a:fld>
            <a:endParaRPr lang="it-IT"/>
          </a:p>
        </p:txBody>
      </p:sp>
      <p:pic>
        <p:nvPicPr>
          <p:cNvPr id="2" name="Google Shape;56;p13">
            <a:extLst>
              <a:ext uri="{FF2B5EF4-FFF2-40B4-BE49-F238E27FC236}">
                <a16:creationId xmlns:a16="http://schemas.microsoft.com/office/drawing/2014/main" id="{0A70B6C8-16CD-7BAA-48D5-024C830EAE7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29763" y="2060574"/>
            <a:ext cx="3984774" cy="398477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D2B19584-D00C-C556-184A-F88F1E26F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4964" y="2060575"/>
            <a:ext cx="5296579" cy="4429125"/>
          </a:xfrm>
        </p:spPr>
        <p:txBody>
          <a:bodyPr/>
          <a:lstStyle/>
          <a:p>
            <a:r>
              <a:rPr lang="it-IT" dirty="0"/>
              <a:t>Whatsapp e Telegram per stare in contatto con </a:t>
            </a:r>
            <a:r>
              <a:rPr lang="it-IT" b="1" dirty="0"/>
              <a:t>colleghi</a:t>
            </a:r>
            <a:r>
              <a:rPr lang="it-IT" dirty="0"/>
              <a:t> e </a:t>
            </a:r>
            <a:r>
              <a:rPr lang="it-IT" b="1" dirty="0"/>
              <a:t>rappresentanti</a:t>
            </a:r>
            <a:r>
              <a:rPr lang="it-IT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18222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BACCF-F0AF-830C-579B-C3251A327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7AB0EE-0BA3-E3CA-3BF5-5DDE7B4D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Thank you for </a:t>
            </a:r>
            <a:r>
              <a:rPr lang="it-IT" err="1"/>
              <a:t>your</a:t>
            </a:r>
            <a:r>
              <a:rPr lang="it-IT"/>
              <a:t> </a:t>
            </a:r>
            <a:r>
              <a:rPr lang="it-IT" err="1"/>
              <a:t>attention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573960"/>
      </p:ext>
    </p:extLst>
  </p:cSld>
  <p:clrMapOvr>
    <a:masterClrMapping/>
  </p:clrMapOvr>
</p:sld>
</file>

<file path=ppt/theme/theme1.xml><?xml version="1.0" encoding="utf-8"?>
<a:theme xmlns:a="http://schemas.openxmlformats.org/drawingml/2006/main" name="Interni">
  <a:themeElements>
    <a:clrScheme name="S_ingindinf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102C53"/>
      </a:accent1>
      <a:accent2>
        <a:srgbClr val="0BA4FF"/>
      </a:accent2>
      <a:accent3>
        <a:srgbClr val="6CC8FF"/>
      </a:accent3>
      <a:accent4>
        <a:srgbClr val="9DDAFF"/>
      </a:accent4>
      <a:accent5>
        <a:srgbClr val="CEECFE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2.xml><?xml version="1.0" encoding="utf-8"?>
<a:theme xmlns:a="http://schemas.openxmlformats.org/drawingml/2006/main" name="Cover">
  <a:themeElements>
    <a:clrScheme name="S_ingindinf">
      <a:dk1>
        <a:srgbClr val="000000"/>
      </a:dk1>
      <a:lt1>
        <a:srgbClr val="FFFFFF"/>
      </a:lt1>
      <a:dk2>
        <a:srgbClr val="102C53"/>
      </a:dk2>
      <a:lt2>
        <a:srgbClr val="FFFFFF"/>
      </a:lt2>
      <a:accent1>
        <a:srgbClr val="102C53"/>
      </a:accent1>
      <a:accent2>
        <a:srgbClr val="0BA4FF"/>
      </a:accent2>
      <a:accent3>
        <a:srgbClr val="6CC8FF"/>
      </a:accent3>
      <a:accent4>
        <a:srgbClr val="9DDAFF"/>
      </a:accent4>
      <a:accent5>
        <a:srgbClr val="CEECFE"/>
      </a:accent5>
      <a:accent6>
        <a:srgbClr val="F3F3F3"/>
      </a:accent6>
      <a:hlink>
        <a:srgbClr val="0000FF"/>
      </a:hlink>
      <a:folHlink>
        <a:srgbClr val="28C8F0"/>
      </a:folHlink>
    </a:clrScheme>
    <a:fontScheme name="caratteri tema manrope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nrope_2024_regular" id="{AF503DD6-45CC-4FD9-A316-7E3073ACAABC}" vid="{376A186E-ACA5-4725-B103-CB5852E20BB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EC937C313D9DB49846E8297644051BD" ma:contentTypeVersion="17" ma:contentTypeDescription="Creare un nuovo documento." ma:contentTypeScope="" ma:versionID="334d4ff2cfeb0c2859142ad5af268bff">
  <xsd:schema xmlns:xsd="http://www.w3.org/2001/XMLSchema" xmlns:xs="http://www.w3.org/2001/XMLSchema" xmlns:p="http://schemas.microsoft.com/office/2006/metadata/properties" xmlns:ns3="a9c182e0-5650-42d5-bdd1-4df48edab009" xmlns:ns4="f19273ba-c632-47a7-a829-c77ad0a4e629" targetNamespace="http://schemas.microsoft.com/office/2006/metadata/properties" ma:root="true" ma:fieldsID="58ad5303ecfd1ff9168d4be2a73993ec" ns3:_="" ns4:_="">
    <xsd:import namespace="a9c182e0-5650-42d5-bdd1-4df48edab009"/>
    <xsd:import namespace="f19273ba-c632-47a7-a829-c77ad0a4e62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182e0-5650-42d5-bdd1-4df48edab0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3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9273ba-c632-47a7-a829-c77ad0a4e629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9c182e0-5650-42d5-bdd1-4df48edab00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CA5789-CEEF-41C8-A407-A197277261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c182e0-5650-42d5-bdd1-4df48edab009"/>
    <ds:schemaRef ds:uri="f19273ba-c632-47a7-a829-c77ad0a4e6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31ADCA-E2DD-4AEE-A0D0-B830F5C645B4}">
  <ds:schemaRefs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a9c182e0-5650-42d5-bdd1-4df48edab009"/>
    <ds:schemaRef ds:uri="f19273ba-c632-47a7-a829-c77ad0a4e6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060819F1-3AAB-4495-87F0-B96A893899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ppt_manrope_2024_regular</Template>
  <TotalTime>0</TotalTime>
  <Words>2573</Words>
  <Application>Microsoft Office PowerPoint</Application>
  <PresentationFormat>Widescreen</PresentationFormat>
  <Paragraphs>453</Paragraphs>
  <Slides>36</Slides>
  <Notes>2</Notes>
  <HiddenSlides>1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36</vt:i4>
      </vt:variant>
    </vt:vector>
  </HeadingPairs>
  <TitlesOfParts>
    <vt:vector size="43" baseType="lpstr">
      <vt:lpstr>Arial</vt:lpstr>
      <vt:lpstr>Söhne</vt:lpstr>
      <vt:lpstr>Wingdings</vt:lpstr>
      <vt:lpstr>Manrope</vt:lpstr>
      <vt:lpstr>Calibri</vt:lpstr>
      <vt:lpstr>Interni</vt:lpstr>
      <vt:lpstr>Cover</vt:lpstr>
      <vt:lpstr>Il secondo anno di Ingegneria Gestionale</vt:lpstr>
      <vt:lpstr>Agenda</vt:lpstr>
      <vt:lpstr>Il curriculum</vt:lpstr>
      <vt:lpstr>Il Percorso Formativo della Laurea Triennale</vt:lpstr>
      <vt:lpstr>Il Curriculum degli Studi 2° anno</vt:lpstr>
      <vt:lpstr>Il Curriculum degli Studi 3° anno</vt:lpstr>
      <vt:lpstr>Il Curriculum degli Studi 3° anno – sezione in inglese</vt:lpstr>
      <vt:lpstr>Il Curriculum degli Studi 3° anno – motivazioni</vt:lpstr>
      <vt:lpstr>Assessment Center</vt:lpstr>
      <vt:lpstr>Ammissione alla LM</vt:lpstr>
      <vt:lpstr>Regolamento didattico </vt:lpstr>
      <vt:lpstr>Regolamento didattico </vt:lpstr>
      <vt:lpstr>Il piano degli studi</vt:lpstr>
      <vt:lpstr>Il piano degli studi Informazioni generali</vt:lpstr>
      <vt:lpstr>Il piano degli studi Informazioni generali</vt:lpstr>
      <vt:lpstr>Il piano degli studi Informazioni generali</vt:lpstr>
      <vt:lpstr>Il piano degli studi Errori comuni da evitare</vt:lpstr>
      <vt:lpstr>Le figure di riferimento</vt:lpstr>
      <vt:lpstr>Le figure di riferimento</vt:lpstr>
      <vt:lpstr>I contatti principali</vt:lpstr>
      <vt:lpstr>I contatti principali</vt:lpstr>
      <vt:lpstr>Le opportunità internazionali</vt:lpstr>
      <vt:lpstr>International Exchanges at Management Engineering  BSc and MSc</vt:lpstr>
      <vt:lpstr>International Exchanges at Management Engineering  BSc and MSc</vt:lpstr>
      <vt:lpstr>International Double (Dual) Degree promoted by POLIMI-SoM</vt:lpstr>
      <vt:lpstr>International Alliances UNITECH </vt:lpstr>
      <vt:lpstr>International Alliances Alliance4Tech </vt:lpstr>
      <vt:lpstr>Vivere il campus</vt:lpstr>
      <vt:lpstr>Alumni Community</vt:lpstr>
      <vt:lpstr>Collaborazioni studentesche</vt:lpstr>
      <vt:lpstr>Participate and be part of the Student community</vt:lpstr>
      <vt:lpstr>Our Student Representatives</vt:lpstr>
      <vt:lpstr>Our Student Representatives</vt:lpstr>
      <vt:lpstr>Clubs &amp; Associations of Management Engineering</vt:lpstr>
      <vt:lpstr>Whatsapp and Telegram Groups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Camilla Ghironi</dc:creator>
  <cp:lastModifiedBy>Marco Melacini</cp:lastModifiedBy>
  <cp:revision>234</cp:revision>
  <dcterms:created xsi:type="dcterms:W3CDTF">2024-06-28T15:03:44Z</dcterms:created>
  <dcterms:modified xsi:type="dcterms:W3CDTF">2026-09-16T15:27:20Z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0x0101003EC937C313D9DB49846E8297644051BD</vt:lpwstr>
  </property>
</Properties>
</file>